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DAF5"/>
    <a:srgbClr val="7AFA89"/>
    <a:srgbClr val="FEB8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9" autoAdjust="0"/>
    <p:restoredTop sz="94660"/>
  </p:normalViewPr>
  <p:slideViewPr>
    <p:cSldViewPr snapToGrid="0">
      <p:cViewPr>
        <p:scale>
          <a:sx n="80" d="100"/>
          <a:sy n="80" d="100"/>
        </p:scale>
        <p:origin x="1506"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5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866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129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35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788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265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246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02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370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F5E60-9974-AC48-9591-99C2BB44B7CF}"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0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B482E8-6E0E-1B4F-B1FD-C69DB9E858D9}"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10669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B482E8-6E0E-1B4F-B1FD-C69DB9E858D9}" type="datetimeFigureOut">
              <a:rPr lang="en-US" smtClean="0"/>
              <a:pPr/>
              <a:t>2/9/2022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51609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C4625C50-64FD-47C5-80FC-30CDEDC211D2}"/>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四角形: 角を丸くする 5">
            <a:extLst>
              <a:ext uri="{FF2B5EF4-FFF2-40B4-BE49-F238E27FC236}">
                <a16:creationId xmlns:a16="http://schemas.microsoft.com/office/drawing/2014/main" id="{0D37993D-3347-4729-BD03-25AB49DA3724}"/>
              </a:ext>
            </a:extLst>
          </p:cNvPr>
          <p:cNvSpPr/>
          <p:nvPr/>
        </p:nvSpPr>
        <p:spPr>
          <a:xfrm>
            <a:off x="98852" y="6756174"/>
            <a:ext cx="6649535" cy="2295059"/>
          </a:xfrm>
          <a:prstGeom prst="roundRect">
            <a:avLst/>
          </a:prstGeom>
          <a:solidFill>
            <a:schemeClr val="accent4">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E4EA054-C90D-4FC0-91B4-3AD90FF7D0AB}"/>
              </a:ext>
            </a:extLst>
          </p:cNvPr>
          <p:cNvSpPr/>
          <p:nvPr/>
        </p:nvSpPr>
        <p:spPr>
          <a:xfrm>
            <a:off x="98854" y="2533638"/>
            <a:ext cx="6649536" cy="1923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32C84D1-2BB9-44DD-B397-5A483EF45FBE}"/>
              </a:ext>
            </a:extLst>
          </p:cNvPr>
          <p:cNvSpPr/>
          <p:nvPr/>
        </p:nvSpPr>
        <p:spPr>
          <a:xfrm>
            <a:off x="98854" y="1378489"/>
            <a:ext cx="6649537" cy="664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A589048-8344-4769-A43C-E12622E76F95}"/>
              </a:ext>
            </a:extLst>
          </p:cNvPr>
          <p:cNvSpPr txBox="1"/>
          <p:nvPr/>
        </p:nvSpPr>
        <p:spPr>
          <a:xfrm>
            <a:off x="98854" y="1399086"/>
            <a:ext cx="6649536" cy="584775"/>
          </a:xfrm>
          <a:prstGeom prst="rect">
            <a:avLst/>
          </a:prstGeom>
          <a:noFill/>
        </p:spPr>
        <p:txBody>
          <a:bodyPr wrap="square" rtlCol="0">
            <a:spAutoFit/>
          </a:bodyPr>
          <a:lstStyle/>
          <a:p>
            <a:r>
              <a:rPr kumimoji="1" lang="ja-JP" altLang="en-US" sz="1600" dirty="0"/>
              <a:t>　認定農業者制度では、</a:t>
            </a:r>
            <a:r>
              <a:rPr kumimoji="1" lang="ja-JP" altLang="en-US" sz="1600" dirty="0">
                <a:latin typeface="ＭＳ ゴシック" panose="020B0609070205080204" pitchFamily="49" charset="-128"/>
                <a:ea typeface="ＭＳ ゴシック" panose="020B0609070205080204" pitchFamily="49" charset="-128"/>
              </a:rPr>
              <a:t>家族経営協定を締結した夫婦や親子</a:t>
            </a:r>
            <a:r>
              <a:rPr kumimoji="1" lang="ja-JP" altLang="en-US" sz="1600" dirty="0"/>
              <a:t>などが</a:t>
            </a:r>
            <a:r>
              <a:rPr kumimoji="1" lang="ja-JP" altLang="en-US" sz="1600" dirty="0">
                <a:latin typeface="ＭＳ ゴシック" panose="020B0609070205080204" pitchFamily="49" charset="-128"/>
                <a:ea typeface="ＭＳ ゴシック" panose="020B0609070205080204" pitchFamily="49" charset="-128"/>
              </a:rPr>
              <a:t>共同で農業経営改善計画の認定申請（共同申請）</a:t>
            </a:r>
            <a:r>
              <a:rPr kumimoji="1" lang="ja-JP" altLang="en-US" sz="1600" dirty="0"/>
              <a:t>を行うことができます。</a:t>
            </a:r>
          </a:p>
        </p:txBody>
      </p:sp>
      <p:sp>
        <p:nvSpPr>
          <p:cNvPr id="16" name="テキスト ボックス 15">
            <a:extLst>
              <a:ext uri="{FF2B5EF4-FFF2-40B4-BE49-F238E27FC236}">
                <a16:creationId xmlns:a16="http://schemas.microsoft.com/office/drawing/2014/main" id="{F56CD996-5624-46DE-B3E5-0D29E7FE19F7}"/>
              </a:ext>
            </a:extLst>
          </p:cNvPr>
          <p:cNvSpPr txBox="1"/>
          <p:nvPr/>
        </p:nvSpPr>
        <p:spPr>
          <a:xfrm>
            <a:off x="253587" y="183289"/>
            <a:ext cx="2833997" cy="307777"/>
          </a:xfrm>
          <a:prstGeom prst="rect">
            <a:avLst/>
          </a:prstGeom>
          <a:noFill/>
        </p:spPr>
        <p:txBody>
          <a:bodyPr wrap="square" rtlCol="0">
            <a:spAutoFit/>
          </a:bodyPr>
          <a:lstStyle/>
          <a:p>
            <a:r>
              <a:rPr kumimoji="1" lang="ja-JP" altLang="en-US" sz="1400" b="1" dirty="0">
                <a:solidFill>
                  <a:schemeClr val="accent2"/>
                </a:solidFill>
              </a:rPr>
              <a:t>家族で農業を営む皆様へ</a:t>
            </a:r>
          </a:p>
        </p:txBody>
      </p:sp>
      <p:sp>
        <p:nvSpPr>
          <p:cNvPr id="24" name="正方形/長方形 23">
            <a:extLst>
              <a:ext uri="{FF2B5EF4-FFF2-40B4-BE49-F238E27FC236}">
                <a16:creationId xmlns:a16="http://schemas.microsoft.com/office/drawing/2014/main" id="{CF900C78-175D-4FF2-A68A-D9C4C32E0158}"/>
              </a:ext>
            </a:extLst>
          </p:cNvPr>
          <p:cNvSpPr/>
          <p:nvPr/>
        </p:nvSpPr>
        <p:spPr>
          <a:xfrm>
            <a:off x="201751" y="684281"/>
            <a:ext cx="6340197" cy="707886"/>
          </a:xfrm>
          <a:prstGeom prst="rect">
            <a:avLst/>
          </a:prstGeom>
          <a:noFill/>
        </p:spPr>
        <p:txBody>
          <a:bodyPr wrap="none" lIns="91440" tIns="45720" rIns="91440" bIns="45720">
            <a:spAutoFit/>
          </a:bodyPr>
          <a:lstStyle/>
          <a:p>
            <a:pPr algn="ctr"/>
            <a:r>
              <a:rPr kumimoji="1"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夫婦や親子で農業経営改善計画の認定が受けられます</a:t>
            </a:r>
            <a:endParaRPr kumimoji="1" lang="en-US" altLang="ja-JP" sz="2000" b="1" cap="none" spc="0" dirty="0">
              <a:ln w="0"/>
              <a:solidFill>
                <a:srgbClr val="0070C0"/>
              </a:solidFill>
              <a:effectLst>
                <a:outerShdw blurRad="38100" dist="25400" dir="5400000" algn="ctr" rotWithShape="0">
                  <a:srgbClr val="6E747A">
                    <a:alpha val="43000"/>
                  </a:srgbClr>
                </a:outerShdw>
              </a:effectLst>
              <a:latin typeface="+mn-ea"/>
              <a:ea typeface="+mn-ea"/>
            </a:endParaRPr>
          </a:p>
          <a:p>
            <a:pPr algn="ctr"/>
            <a:r>
              <a:rPr kumimoji="1" lang="ja-JP" altLang="en-US" sz="2000" b="1" dirty="0">
                <a:ln w="0"/>
                <a:solidFill>
                  <a:srgbClr val="0070C0"/>
                </a:solidFill>
                <a:effectLst>
                  <a:outerShdw blurRad="38100" dist="25400" dir="5400000" algn="ctr" rotWithShape="0">
                    <a:srgbClr val="6E747A">
                      <a:alpha val="43000"/>
                    </a:srgbClr>
                  </a:outerShdw>
                </a:effectLst>
                <a:latin typeface="+mn-ea"/>
              </a:rPr>
              <a:t>（</a:t>
            </a:r>
            <a:r>
              <a:rPr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認定農業者制度における共同申請のご案内）</a:t>
            </a:r>
            <a:endParaRPr lang="ja-JP" altLang="en-US" sz="2000" b="1" cap="none" spc="0" dirty="0">
              <a:ln w="0"/>
              <a:solidFill>
                <a:srgbClr val="0070C0"/>
              </a:solidFill>
              <a:effectLst>
                <a:outerShdw blurRad="38100" dist="25400" dir="5400000" algn="ctr" rotWithShape="0">
                  <a:srgbClr val="6E747A">
                    <a:alpha val="43000"/>
                  </a:srgbClr>
                </a:outerShdw>
              </a:effectLst>
            </a:endParaRPr>
          </a:p>
        </p:txBody>
      </p:sp>
      <p:sp>
        <p:nvSpPr>
          <p:cNvPr id="36" name="テキスト ボックス 35">
            <a:extLst>
              <a:ext uri="{FF2B5EF4-FFF2-40B4-BE49-F238E27FC236}">
                <a16:creationId xmlns:a16="http://schemas.microsoft.com/office/drawing/2014/main" id="{41853085-20F8-4614-BA06-C353AD34D2E4}"/>
              </a:ext>
            </a:extLst>
          </p:cNvPr>
          <p:cNvSpPr txBox="1"/>
          <p:nvPr/>
        </p:nvSpPr>
        <p:spPr>
          <a:xfrm>
            <a:off x="98854" y="2194649"/>
            <a:ext cx="2802071"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共同申請のメリットは？</a:t>
            </a:r>
            <a:endParaRPr kumimoji="1" lang="en-US" altLang="ja-JP" sz="1600" b="1" dirty="0">
              <a:solidFill>
                <a:schemeClr val="tx1"/>
              </a:solidFill>
            </a:endParaRPr>
          </a:p>
        </p:txBody>
      </p:sp>
      <p:pic>
        <p:nvPicPr>
          <p:cNvPr id="9" name="図 8">
            <a:extLst>
              <a:ext uri="{FF2B5EF4-FFF2-40B4-BE49-F238E27FC236}">
                <a16:creationId xmlns:a16="http://schemas.microsoft.com/office/drawing/2014/main" id="{5CC3FE62-9531-41A2-B26C-278EE565F37D}"/>
              </a:ext>
            </a:extLst>
          </p:cNvPr>
          <p:cNvPicPr>
            <a:picLocks noChangeAspect="1"/>
          </p:cNvPicPr>
          <p:nvPr/>
        </p:nvPicPr>
        <p:blipFill>
          <a:blip r:embed="rId4"/>
          <a:stretch>
            <a:fillRect/>
          </a:stretch>
        </p:blipFill>
        <p:spPr>
          <a:xfrm>
            <a:off x="5221729" y="2754529"/>
            <a:ext cx="1556554" cy="1481225"/>
          </a:xfrm>
          <a:prstGeom prst="rect">
            <a:avLst/>
          </a:prstGeom>
        </p:spPr>
      </p:pic>
      <p:sp>
        <p:nvSpPr>
          <p:cNvPr id="40" name="正方形/長方形 39">
            <a:extLst>
              <a:ext uri="{FF2B5EF4-FFF2-40B4-BE49-F238E27FC236}">
                <a16:creationId xmlns:a16="http://schemas.microsoft.com/office/drawing/2014/main" id="{5441DDF2-64E0-4C3B-991B-783E679821EE}"/>
              </a:ext>
            </a:extLst>
          </p:cNvPr>
          <p:cNvSpPr/>
          <p:nvPr/>
        </p:nvSpPr>
        <p:spPr>
          <a:xfrm>
            <a:off x="98854" y="4967477"/>
            <a:ext cx="6649536" cy="16859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4FB6AD7-88B8-48C2-A00A-ED241FAA4186}"/>
              </a:ext>
            </a:extLst>
          </p:cNvPr>
          <p:cNvSpPr txBox="1"/>
          <p:nvPr/>
        </p:nvSpPr>
        <p:spPr>
          <a:xfrm>
            <a:off x="324815" y="4995396"/>
            <a:ext cx="5746173" cy="1169551"/>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t>家族経営協定とは、家族農業経営にたずさわる各世帯員が、経営方針や役割分担、収益の配分、みんなが働きやすい就業環境などについて話し合い、取り決めるものです。</a:t>
            </a:r>
            <a:endParaRPr kumimoji="1" lang="en-US" altLang="ja-JP" sz="1400" dirty="0"/>
          </a:p>
          <a:p>
            <a:pPr marL="285750" indent="-285750">
              <a:buFont typeface="Wingdings" panose="05000000000000000000" pitchFamily="2" charset="2"/>
              <a:buChar char="Ø"/>
            </a:pPr>
            <a:r>
              <a:rPr kumimoji="1" lang="ja-JP" altLang="en-US" sz="1400" dirty="0"/>
              <a:t>指定の様式はありません。</a:t>
            </a:r>
            <a:endParaRPr kumimoji="1" lang="en-US" altLang="ja-JP" sz="1400" dirty="0"/>
          </a:p>
          <a:p>
            <a:r>
              <a:rPr kumimoji="1" lang="ja-JP" altLang="en-US" sz="1400" dirty="0">
                <a:solidFill>
                  <a:srgbClr val="FF0000"/>
                </a:solidFill>
              </a:rPr>
              <a:t>　</a:t>
            </a:r>
            <a:r>
              <a:rPr kumimoji="1" lang="ja-JP" altLang="en-US" sz="1400" dirty="0" smtClean="0"/>
              <a:t>　様式例は猪名川町農業環境課農政担当までご相談ください。</a:t>
            </a:r>
            <a:endParaRPr kumimoji="1" lang="en-US" altLang="ja-JP" sz="1400" dirty="0">
              <a:highlight>
                <a:srgbClr val="FFFF00"/>
              </a:highlight>
            </a:endParaRPr>
          </a:p>
        </p:txBody>
      </p:sp>
      <p:sp>
        <p:nvSpPr>
          <p:cNvPr id="45" name="テキスト ボックス 44">
            <a:extLst>
              <a:ext uri="{FF2B5EF4-FFF2-40B4-BE49-F238E27FC236}">
                <a16:creationId xmlns:a16="http://schemas.microsoft.com/office/drawing/2014/main" id="{E6A31F98-1DE4-499B-9853-51C205A43D13}"/>
              </a:ext>
            </a:extLst>
          </p:cNvPr>
          <p:cNvSpPr txBox="1"/>
          <p:nvPr/>
        </p:nvSpPr>
        <p:spPr>
          <a:xfrm>
            <a:off x="98853" y="4628923"/>
            <a:ext cx="280207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家族経営協定って？</a:t>
            </a:r>
            <a:endParaRPr kumimoji="1" lang="en-US" altLang="ja-JP" sz="1600" b="1" dirty="0">
              <a:solidFill>
                <a:schemeClr val="tx1"/>
              </a:solidFill>
            </a:endParaRPr>
          </a:p>
        </p:txBody>
      </p:sp>
      <p:sp>
        <p:nvSpPr>
          <p:cNvPr id="46" name="テキスト ボックス 45">
            <a:extLst>
              <a:ext uri="{FF2B5EF4-FFF2-40B4-BE49-F238E27FC236}">
                <a16:creationId xmlns:a16="http://schemas.microsoft.com/office/drawing/2014/main" id="{CA1C868D-B9A1-4C2D-9FAB-C67AB1ACF7F5}"/>
              </a:ext>
            </a:extLst>
          </p:cNvPr>
          <p:cNvSpPr txBox="1"/>
          <p:nvPr/>
        </p:nvSpPr>
        <p:spPr>
          <a:xfrm>
            <a:off x="486637" y="6321213"/>
            <a:ext cx="6211231" cy="276999"/>
          </a:xfrm>
          <a:prstGeom prst="rect">
            <a:avLst/>
          </a:prstGeom>
          <a:noFill/>
        </p:spPr>
        <p:txBody>
          <a:bodyPr wrap="square">
            <a:spAutoFit/>
          </a:bodyPr>
          <a:lstStyle/>
          <a:p>
            <a:r>
              <a:rPr kumimoji="1" lang="ja-JP" altLang="en-US" sz="1200" dirty="0"/>
              <a:t>参考ＨＰ</a:t>
            </a:r>
            <a:r>
              <a:rPr kumimoji="1" lang="en-US" altLang="ja-JP" sz="1200" dirty="0"/>
              <a:t>_</a:t>
            </a:r>
            <a:r>
              <a:rPr kumimoji="1" lang="ja-JP" altLang="en-US" sz="1200" dirty="0"/>
              <a:t>農林水産省 家族経営協定 </a:t>
            </a:r>
            <a:r>
              <a:rPr kumimoji="1" lang="en-US" altLang="ja-JP" sz="1200" dirty="0"/>
              <a:t>https://www.maff.go.jp/j/keiei/jyosei/kyoutei.html</a:t>
            </a:r>
          </a:p>
        </p:txBody>
      </p:sp>
      <p:sp>
        <p:nvSpPr>
          <p:cNvPr id="47" name="テキスト ボックス 46">
            <a:extLst>
              <a:ext uri="{FF2B5EF4-FFF2-40B4-BE49-F238E27FC236}">
                <a16:creationId xmlns:a16="http://schemas.microsoft.com/office/drawing/2014/main" id="{67C9BED3-64BA-4CAA-B45D-EFD177867DDC}"/>
              </a:ext>
            </a:extLst>
          </p:cNvPr>
          <p:cNvSpPr txBox="1"/>
          <p:nvPr/>
        </p:nvSpPr>
        <p:spPr>
          <a:xfrm>
            <a:off x="6858000" y="5588383"/>
            <a:ext cx="2493818" cy="646331"/>
          </a:xfrm>
          <a:prstGeom prst="rect">
            <a:avLst/>
          </a:prstGeom>
          <a:noFill/>
        </p:spPr>
        <p:txBody>
          <a:bodyPr wrap="square" rtlCol="0">
            <a:spAutoFit/>
          </a:bodyPr>
          <a:lstStyle/>
          <a:p>
            <a:r>
              <a:rPr kumimoji="1" lang="ja-JP" altLang="en-US" dirty="0"/>
              <a:t>赤字部分は適宜編集をお願いします。</a:t>
            </a:r>
          </a:p>
        </p:txBody>
      </p:sp>
      <p:sp>
        <p:nvSpPr>
          <p:cNvPr id="8" name="テキスト ボックス 7">
            <a:extLst>
              <a:ext uri="{FF2B5EF4-FFF2-40B4-BE49-F238E27FC236}">
                <a16:creationId xmlns:a16="http://schemas.microsoft.com/office/drawing/2014/main" id="{45BBB68D-FD09-4BED-AB5E-C731C8874062}"/>
              </a:ext>
            </a:extLst>
          </p:cNvPr>
          <p:cNvSpPr txBox="1"/>
          <p:nvPr/>
        </p:nvSpPr>
        <p:spPr>
          <a:xfrm>
            <a:off x="228345" y="2713728"/>
            <a:ext cx="5006538" cy="156966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600" dirty="0">
                <a:latin typeface="+mn-ea"/>
              </a:rPr>
              <a:t>共同経営者としての地位・責任が明確化されます。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それぞれの役割分担に基づく経営改善への取組の促進が期待されます。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親子で計画づくりをする場合には将来の経営継承の円滑化にもつながります。</a:t>
            </a:r>
            <a:endParaRPr kumimoji="1" lang="en-US" altLang="ja-JP" sz="1600" dirty="0">
              <a:latin typeface="+mn-ea"/>
            </a:endParaRPr>
          </a:p>
        </p:txBody>
      </p:sp>
      <p:pic>
        <p:nvPicPr>
          <p:cNvPr id="5" name="図 4">
            <a:extLst>
              <a:ext uri="{FF2B5EF4-FFF2-40B4-BE49-F238E27FC236}">
                <a16:creationId xmlns:a16="http://schemas.microsoft.com/office/drawing/2014/main" id="{07E67DDD-577D-4752-933C-3904403C73B3}"/>
              </a:ext>
            </a:extLst>
          </p:cNvPr>
          <p:cNvPicPr>
            <a:picLocks noChangeAspect="1"/>
          </p:cNvPicPr>
          <p:nvPr/>
        </p:nvPicPr>
        <p:blipFill>
          <a:blip r:embed="rId5"/>
          <a:stretch>
            <a:fillRect/>
          </a:stretch>
        </p:blipFill>
        <p:spPr>
          <a:xfrm>
            <a:off x="3594075" y="7451183"/>
            <a:ext cx="2249278" cy="1480775"/>
          </a:xfrm>
          <a:prstGeom prst="rect">
            <a:avLst/>
          </a:prstGeom>
          <a:effectLst>
            <a:softEdge rad="38100"/>
          </a:effectLst>
        </p:spPr>
      </p:pic>
      <p:sp>
        <p:nvSpPr>
          <p:cNvPr id="2" name="テキスト ボックス 1">
            <a:extLst>
              <a:ext uri="{FF2B5EF4-FFF2-40B4-BE49-F238E27FC236}">
                <a16:creationId xmlns:a16="http://schemas.microsoft.com/office/drawing/2014/main" id="{7BE21BDE-9CA0-4CD2-BC0C-E76D58D2222D}"/>
              </a:ext>
            </a:extLst>
          </p:cNvPr>
          <p:cNvSpPr txBox="1"/>
          <p:nvPr/>
        </p:nvSpPr>
        <p:spPr>
          <a:xfrm>
            <a:off x="475136" y="6812484"/>
            <a:ext cx="3710866" cy="33855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1600" b="1" dirty="0"/>
              <a:t>家族経営協定を締結した効果（一例）</a:t>
            </a:r>
          </a:p>
        </p:txBody>
      </p:sp>
      <p:sp>
        <p:nvSpPr>
          <p:cNvPr id="49" name="吹き出し: 円形 48">
            <a:extLst>
              <a:ext uri="{FF2B5EF4-FFF2-40B4-BE49-F238E27FC236}">
                <a16:creationId xmlns:a16="http://schemas.microsoft.com/office/drawing/2014/main" id="{5B73E301-34C2-4026-8D0A-E0B01603CA5F}"/>
              </a:ext>
            </a:extLst>
          </p:cNvPr>
          <p:cNvSpPr/>
          <p:nvPr/>
        </p:nvSpPr>
        <p:spPr>
          <a:xfrm>
            <a:off x="4179367" y="6797325"/>
            <a:ext cx="2507088" cy="926993"/>
          </a:xfrm>
          <a:prstGeom prst="wedgeEllipseCallout">
            <a:avLst>
              <a:gd name="adj1" fmla="val -29145"/>
              <a:gd name="adj2" fmla="val 5674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0" name="テキスト ボックス 49">
            <a:extLst>
              <a:ext uri="{FF2B5EF4-FFF2-40B4-BE49-F238E27FC236}">
                <a16:creationId xmlns:a16="http://schemas.microsoft.com/office/drawing/2014/main" id="{8494B6CB-99E7-4EDD-8038-340A8B1CEDD1}"/>
              </a:ext>
            </a:extLst>
          </p:cNvPr>
          <p:cNvSpPr txBox="1"/>
          <p:nvPr/>
        </p:nvSpPr>
        <p:spPr>
          <a:xfrm>
            <a:off x="4439559" y="6888768"/>
            <a:ext cx="2076510" cy="707886"/>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夫婦各自で遠慮せずに休みをとれるようになりました。</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また、配偶者でも農業者年金のメリット措置を受けられます。</a:t>
            </a:r>
          </a:p>
        </p:txBody>
      </p:sp>
      <p:pic>
        <p:nvPicPr>
          <p:cNvPr id="10" name="図 9">
            <a:extLst>
              <a:ext uri="{FF2B5EF4-FFF2-40B4-BE49-F238E27FC236}">
                <a16:creationId xmlns:a16="http://schemas.microsoft.com/office/drawing/2014/main" id="{10BBB766-6F0A-4C9C-9F61-8E30D100224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595264" y="7446175"/>
            <a:ext cx="1990290" cy="1480776"/>
          </a:xfrm>
          <a:prstGeom prst="rect">
            <a:avLst/>
          </a:prstGeom>
          <a:ln>
            <a:noFill/>
          </a:ln>
          <a:effectLst>
            <a:softEdge rad="38100"/>
          </a:effectLst>
        </p:spPr>
      </p:pic>
      <p:sp>
        <p:nvSpPr>
          <p:cNvPr id="30" name="吹き出し: 円形 29">
            <a:extLst>
              <a:ext uri="{FF2B5EF4-FFF2-40B4-BE49-F238E27FC236}">
                <a16:creationId xmlns:a16="http://schemas.microsoft.com/office/drawing/2014/main" id="{43F756B7-2250-4934-B294-8B406511F538}"/>
              </a:ext>
            </a:extLst>
          </p:cNvPr>
          <p:cNvSpPr/>
          <p:nvPr/>
        </p:nvSpPr>
        <p:spPr>
          <a:xfrm>
            <a:off x="253587" y="7187515"/>
            <a:ext cx="1392333" cy="1679142"/>
          </a:xfrm>
          <a:prstGeom prst="wedgeEllipseCallout">
            <a:avLst>
              <a:gd name="adj1" fmla="val 57594"/>
              <a:gd name="adj2" fmla="val 251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77CB5FDF-A656-4BA9-B2DC-0FB62F1DA3E3}"/>
              </a:ext>
            </a:extLst>
          </p:cNvPr>
          <p:cNvSpPr txBox="1"/>
          <p:nvPr/>
        </p:nvSpPr>
        <p:spPr>
          <a:xfrm>
            <a:off x="390519" y="7345481"/>
            <a:ext cx="1279589" cy="1323439"/>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夫は労働日誌を、私は簿記記帳や税の申告を担当しています。</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農業面以外にも、家事や子育てなどの協力関係もうまくいってます。</a:t>
            </a:r>
          </a:p>
        </p:txBody>
      </p:sp>
      <p:sp>
        <p:nvSpPr>
          <p:cNvPr id="27" name="テキスト ボックス 26">
            <a:extLst>
              <a:ext uri="{FF2B5EF4-FFF2-40B4-BE49-F238E27FC236}">
                <a16:creationId xmlns:a16="http://schemas.microsoft.com/office/drawing/2014/main" id="{05667E3A-498C-4167-99DD-AA32F8B486F8}"/>
              </a:ext>
            </a:extLst>
          </p:cNvPr>
          <p:cNvSpPr txBox="1"/>
          <p:nvPr/>
        </p:nvSpPr>
        <p:spPr>
          <a:xfrm>
            <a:off x="6897629" y="7565421"/>
            <a:ext cx="2493818" cy="923330"/>
          </a:xfrm>
          <a:prstGeom prst="rect">
            <a:avLst/>
          </a:prstGeom>
          <a:noFill/>
        </p:spPr>
        <p:txBody>
          <a:bodyPr wrap="square" rtlCol="0">
            <a:spAutoFit/>
          </a:bodyPr>
          <a:lstStyle/>
          <a:p>
            <a:r>
              <a:rPr kumimoji="1" lang="ja-JP" altLang="en-US" dirty="0"/>
              <a:t>左の２枚の写真を他の資料等に転載することはご遠慮願います。</a:t>
            </a:r>
          </a:p>
        </p:txBody>
      </p:sp>
    </p:spTree>
    <p:extLst>
      <p:ext uri="{BB962C8B-B14F-4D97-AF65-F5344CB8AC3E}">
        <p14:creationId xmlns:p14="http://schemas.microsoft.com/office/powerpoint/2010/main" val="119333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692FD970-5C64-4EC0-948C-3E172684ECD1}"/>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B5619DF-B12F-4DCC-A3F7-BAE07F0ED76B}"/>
              </a:ext>
            </a:extLst>
          </p:cNvPr>
          <p:cNvSpPr/>
          <p:nvPr/>
        </p:nvSpPr>
        <p:spPr>
          <a:xfrm>
            <a:off x="299448" y="3432978"/>
            <a:ext cx="6273641" cy="44730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3CFDB62D-BB0D-485D-B540-C4DCEF316801}"/>
              </a:ext>
            </a:extLst>
          </p:cNvPr>
          <p:cNvSpPr/>
          <p:nvPr/>
        </p:nvSpPr>
        <p:spPr>
          <a:xfrm>
            <a:off x="299448" y="8068949"/>
            <a:ext cx="6273640" cy="856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2DB334-A505-4CEC-8C6D-AA6DF3D4AEB1}"/>
              </a:ext>
            </a:extLst>
          </p:cNvPr>
          <p:cNvSpPr txBox="1"/>
          <p:nvPr/>
        </p:nvSpPr>
        <p:spPr>
          <a:xfrm>
            <a:off x="299448" y="8078567"/>
            <a:ext cx="1462526" cy="369332"/>
          </a:xfrm>
          <a:prstGeom prst="rect">
            <a:avLst/>
          </a:prstGeom>
          <a:solidFill>
            <a:srgbClr val="0070C0"/>
          </a:solidFill>
        </p:spPr>
        <p:txBody>
          <a:bodyPr wrap="square" rtlCol="0">
            <a:spAutoFit/>
          </a:bodyPr>
          <a:lstStyle/>
          <a:p>
            <a:pPr algn="ctr"/>
            <a:r>
              <a:rPr kumimoji="1" lang="ja-JP" altLang="en-US" b="1" dirty="0">
                <a:solidFill>
                  <a:schemeClr val="bg1"/>
                </a:solidFill>
              </a:rPr>
              <a:t>お問合せ先</a:t>
            </a:r>
            <a:endParaRPr kumimoji="1" lang="en-US" altLang="ja-JP" b="1" dirty="0">
              <a:solidFill>
                <a:schemeClr val="bg1"/>
              </a:solidFill>
            </a:endParaRPr>
          </a:p>
        </p:txBody>
      </p:sp>
      <p:grpSp>
        <p:nvGrpSpPr>
          <p:cNvPr id="9" name="グループ化 8">
            <a:extLst>
              <a:ext uri="{FF2B5EF4-FFF2-40B4-BE49-F238E27FC236}">
                <a16:creationId xmlns:a16="http://schemas.microsoft.com/office/drawing/2014/main" id="{15E35837-8358-4A3B-9A4B-B3A21EF9C659}"/>
              </a:ext>
            </a:extLst>
          </p:cNvPr>
          <p:cNvGrpSpPr/>
          <p:nvPr/>
        </p:nvGrpSpPr>
        <p:grpSpPr>
          <a:xfrm>
            <a:off x="299448" y="3096509"/>
            <a:ext cx="6166520" cy="2772243"/>
            <a:chOff x="328733" y="3782754"/>
            <a:chExt cx="6166520" cy="2772243"/>
          </a:xfrm>
        </p:grpSpPr>
        <p:sp>
          <p:nvSpPr>
            <p:cNvPr id="12" name="テキスト ボックス 11">
              <a:extLst>
                <a:ext uri="{FF2B5EF4-FFF2-40B4-BE49-F238E27FC236}">
                  <a16:creationId xmlns:a16="http://schemas.microsoft.com/office/drawing/2014/main" id="{16F82120-095B-4738-B18C-1E53133D88DB}"/>
                </a:ext>
              </a:extLst>
            </p:cNvPr>
            <p:cNvSpPr txBox="1"/>
            <p:nvPr/>
          </p:nvSpPr>
          <p:spPr>
            <a:xfrm>
              <a:off x="633747" y="4258750"/>
              <a:ext cx="3293352"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kumimoji="1" lang="ja-JP" altLang="en-US" sz="1400" dirty="0"/>
                <a:t>共同申請の希望者（夫婦、親子等）</a:t>
              </a:r>
              <a:endParaRPr kumimoji="1" lang="en-US" altLang="ja-JP" sz="1400" dirty="0"/>
            </a:p>
          </p:txBody>
        </p:sp>
        <p:sp>
          <p:nvSpPr>
            <p:cNvPr id="14" name="テキスト ボックス 13">
              <a:extLst>
                <a:ext uri="{FF2B5EF4-FFF2-40B4-BE49-F238E27FC236}">
                  <a16:creationId xmlns:a16="http://schemas.microsoft.com/office/drawing/2014/main" id="{FE65824B-AAEF-4039-913C-A229869EDF8F}"/>
                </a:ext>
              </a:extLst>
            </p:cNvPr>
            <p:cNvSpPr txBox="1"/>
            <p:nvPr/>
          </p:nvSpPr>
          <p:spPr>
            <a:xfrm>
              <a:off x="642111" y="4878524"/>
              <a:ext cx="3276624"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家族経営協定書の作成・締結</a:t>
              </a:r>
              <a:endParaRPr kumimoji="1" lang="en-US" altLang="ja-JP" sz="1400" dirty="0"/>
            </a:p>
          </p:txBody>
        </p:sp>
        <p:sp>
          <p:nvSpPr>
            <p:cNvPr id="15" name="テキスト ボックス 14">
              <a:extLst>
                <a:ext uri="{FF2B5EF4-FFF2-40B4-BE49-F238E27FC236}">
                  <a16:creationId xmlns:a16="http://schemas.microsoft.com/office/drawing/2014/main" id="{051762A6-D7E2-4D8E-B2F8-40D30DB7B2F7}"/>
                </a:ext>
              </a:extLst>
            </p:cNvPr>
            <p:cNvSpPr txBox="1"/>
            <p:nvPr/>
          </p:nvSpPr>
          <p:spPr>
            <a:xfrm>
              <a:off x="642111" y="5525297"/>
              <a:ext cx="3293351"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農業経営改善計画認定申請書の作成</a:t>
              </a:r>
              <a:endParaRPr kumimoji="1" lang="en-US" altLang="ja-JP" sz="1400" dirty="0"/>
            </a:p>
          </p:txBody>
        </p:sp>
        <p:sp>
          <p:nvSpPr>
            <p:cNvPr id="16" name="テキスト ボックス 15">
              <a:extLst>
                <a:ext uri="{FF2B5EF4-FFF2-40B4-BE49-F238E27FC236}">
                  <a16:creationId xmlns:a16="http://schemas.microsoft.com/office/drawing/2014/main" id="{24C8A474-7599-425E-A3E7-2C69034FBAE7}"/>
                </a:ext>
              </a:extLst>
            </p:cNvPr>
            <p:cNvSpPr txBox="1"/>
            <p:nvPr/>
          </p:nvSpPr>
          <p:spPr>
            <a:xfrm>
              <a:off x="633748" y="6159577"/>
              <a:ext cx="3293351"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400" dirty="0"/>
                <a:t>申請</a:t>
              </a:r>
              <a:endParaRPr kumimoji="1" lang="en-US" altLang="ja-JP" sz="1400" dirty="0"/>
            </a:p>
          </p:txBody>
        </p:sp>
        <p:sp>
          <p:nvSpPr>
            <p:cNvPr id="18" name="テキスト ボックス 17">
              <a:extLst>
                <a:ext uri="{FF2B5EF4-FFF2-40B4-BE49-F238E27FC236}">
                  <a16:creationId xmlns:a16="http://schemas.microsoft.com/office/drawing/2014/main" id="{E2BB62CF-24E8-47AB-8EA6-410607EF020C}"/>
                </a:ext>
              </a:extLst>
            </p:cNvPr>
            <p:cNvSpPr txBox="1"/>
            <p:nvPr/>
          </p:nvSpPr>
          <p:spPr>
            <a:xfrm>
              <a:off x="4215209" y="4236978"/>
              <a:ext cx="2276783" cy="1384995"/>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協定書は、最寄りの農業普及指導センターや農業委員会などの指導機関の意見も聞きつつ作成し、第三者である指導機関の立ち合いのもと、締結することにより実効性が高まります。</a:t>
              </a:r>
              <a:endParaRPr kumimoji="1" lang="en-US" altLang="ja-JP" sz="1200" dirty="0"/>
            </a:p>
          </p:txBody>
        </p:sp>
        <p:sp>
          <p:nvSpPr>
            <p:cNvPr id="20" name="矢印: 下 19">
              <a:extLst>
                <a:ext uri="{FF2B5EF4-FFF2-40B4-BE49-F238E27FC236}">
                  <a16:creationId xmlns:a16="http://schemas.microsoft.com/office/drawing/2014/main" id="{D7A03EC8-25D8-47D3-BD45-AB72768D399A}"/>
                </a:ext>
              </a:extLst>
            </p:cNvPr>
            <p:cNvSpPr/>
            <p:nvPr/>
          </p:nvSpPr>
          <p:spPr>
            <a:xfrm>
              <a:off x="2099215" y="4612453"/>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DF7563F4-983E-4987-94EA-265AC8451FF9}"/>
                </a:ext>
              </a:extLst>
            </p:cNvPr>
            <p:cNvSpPr/>
            <p:nvPr/>
          </p:nvSpPr>
          <p:spPr>
            <a:xfrm>
              <a:off x="2115942" y="5874604"/>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81449DD9-4E56-4F11-B20F-33AC68C535B3}"/>
                </a:ext>
              </a:extLst>
            </p:cNvPr>
            <p:cNvSpPr/>
            <p:nvPr/>
          </p:nvSpPr>
          <p:spPr>
            <a:xfrm>
              <a:off x="2099214" y="5235616"/>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5A7839E-40C2-4D02-9623-4323A88AE73C}"/>
                </a:ext>
              </a:extLst>
            </p:cNvPr>
            <p:cNvSpPr txBox="1"/>
            <p:nvPr/>
          </p:nvSpPr>
          <p:spPr>
            <a:xfrm>
              <a:off x="4218470" y="5724000"/>
              <a:ext cx="2276783" cy="830997"/>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申請者欄の「個人・法人名」欄に共同申請者全員の氏名、フリガナ、生年月日を連記し、申請書を作成します。</a:t>
              </a:r>
              <a:endParaRPr kumimoji="1" lang="en-US" altLang="ja-JP" sz="1200" dirty="0"/>
            </a:p>
          </p:txBody>
        </p:sp>
        <p:sp>
          <p:nvSpPr>
            <p:cNvPr id="27" name="テキスト ボックス 26">
              <a:extLst>
                <a:ext uri="{FF2B5EF4-FFF2-40B4-BE49-F238E27FC236}">
                  <a16:creationId xmlns:a16="http://schemas.microsoft.com/office/drawing/2014/main" id="{E058C06C-B048-403A-8306-5D0CA3AC6F31}"/>
                </a:ext>
              </a:extLst>
            </p:cNvPr>
            <p:cNvSpPr txBox="1"/>
            <p:nvPr/>
          </p:nvSpPr>
          <p:spPr>
            <a:xfrm>
              <a:off x="328733" y="3782754"/>
              <a:ext cx="3021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共同申請の流れ</a:t>
              </a:r>
              <a:endParaRPr kumimoji="1" lang="en-US" altLang="ja-JP" sz="1600" b="1" dirty="0">
                <a:solidFill>
                  <a:schemeClr val="tx1"/>
                </a:solidFill>
              </a:endParaRPr>
            </a:p>
          </p:txBody>
        </p:sp>
        <p:cxnSp>
          <p:nvCxnSpPr>
            <p:cNvPr id="4" name="直線コネクタ 3">
              <a:extLst>
                <a:ext uri="{FF2B5EF4-FFF2-40B4-BE49-F238E27FC236}">
                  <a16:creationId xmlns:a16="http://schemas.microsoft.com/office/drawing/2014/main" id="{CFAE25AA-FC78-4F98-BED8-6B7312962425}"/>
                </a:ext>
              </a:extLst>
            </p:cNvPr>
            <p:cNvCxnSpPr>
              <a:cxnSpLocks/>
              <a:stCxn id="14" idx="3"/>
              <a:endCxn id="18" idx="1"/>
            </p:cNvCxnSpPr>
            <p:nvPr/>
          </p:nvCxnSpPr>
          <p:spPr>
            <a:xfrm flipV="1">
              <a:off x="3918735" y="4929476"/>
              <a:ext cx="296474" cy="102937"/>
            </a:xfrm>
            <a:prstGeom prst="line">
              <a:avLst/>
            </a:prstGeom>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CB27E2C5-DB45-40B2-A95C-A41E87B464B7}"/>
                </a:ext>
              </a:extLst>
            </p:cNvPr>
            <p:cNvCxnSpPr>
              <a:cxnSpLocks/>
              <a:endCxn id="23" idx="1"/>
            </p:cNvCxnSpPr>
            <p:nvPr/>
          </p:nvCxnSpPr>
          <p:spPr>
            <a:xfrm>
              <a:off x="3935462" y="5679185"/>
              <a:ext cx="283008" cy="460314"/>
            </a:xfrm>
            <a:prstGeom prst="line">
              <a:avLst/>
            </a:prstGeom>
          </p:spPr>
          <p:style>
            <a:lnRef idx="1">
              <a:schemeClr val="dk1"/>
            </a:lnRef>
            <a:fillRef idx="0">
              <a:schemeClr val="dk1"/>
            </a:fillRef>
            <a:effectRef idx="0">
              <a:schemeClr val="dk1"/>
            </a:effectRef>
            <a:fontRef idx="minor">
              <a:schemeClr val="tx1"/>
            </a:fontRef>
          </p:style>
        </p:cxnSp>
      </p:grpSp>
      <p:sp>
        <p:nvSpPr>
          <p:cNvPr id="30" name="テキスト ボックス 29">
            <a:extLst>
              <a:ext uri="{FF2B5EF4-FFF2-40B4-BE49-F238E27FC236}">
                <a16:creationId xmlns:a16="http://schemas.microsoft.com/office/drawing/2014/main" id="{1184BE7E-37DD-44B4-9D5B-9FD0BCF3A8FC}"/>
              </a:ext>
            </a:extLst>
          </p:cNvPr>
          <p:cNvSpPr txBox="1"/>
          <p:nvPr/>
        </p:nvSpPr>
        <p:spPr>
          <a:xfrm>
            <a:off x="1334530" y="5970623"/>
            <a:ext cx="5128177" cy="1754326"/>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申請先は以下のとおりです（営農地のエリアで異なります）</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p:txBody>
      </p:sp>
      <p:pic>
        <p:nvPicPr>
          <p:cNvPr id="8" name="図 7">
            <a:extLst>
              <a:ext uri="{FF2B5EF4-FFF2-40B4-BE49-F238E27FC236}">
                <a16:creationId xmlns:a16="http://schemas.microsoft.com/office/drawing/2014/main" id="{39C15BD5-1E95-43A8-B694-B6E97FB8D59A}"/>
              </a:ext>
            </a:extLst>
          </p:cNvPr>
          <p:cNvPicPr>
            <a:picLocks noChangeAspect="1"/>
          </p:cNvPicPr>
          <p:nvPr/>
        </p:nvPicPr>
        <p:blipFill>
          <a:blip r:embed="rId4"/>
          <a:stretch>
            <a:fillRect/>
          </a:stretch>
        </p:blipFill>
        <p:spPr>
          <a:xfrm>
            <a:off x="1730678" y="6223351"/>
            <a:ext cx="4470986" cy="1450546"/>
          </a:xfrm>
          <a:prstGeom prst="rect">
            <a:avLst/>
          </a:prstGeom>
        </p:spPr>
      </p:pic>
      <p:grpSp>
        <p:nvGrpSpPr>
          <p:cNvPr id="32" name="グループ化 31">
            <a:extLst>
              <a:ext uri="{FF2B5EF4-FFF2-40B4-BE49-F238E27FC236}">
                <a16:creationId xmlns:a16="http://schemas.microsoft.com/office/drawing/2014/main" id="{664F9D6F-2EEB-4CCE-9C6B-2B8226C3723B}"/>
              </a:ext>
            </a:extLst>
          </p:cNvPr>
          <p:cNvGrpSpPr/>
          <p:nvPr/>
        </p:nvGrpSpPr>
        <p:grpSpPr>
          <a:xfrm>
            <a:off x="299448" y="427241"/>
            <a:ext cx="6505812" cy="2578496"/>
            <a:chOff x="171450" y="5776932"/>
            <a:chExt cx="6505812" cy="2578496"/>
          </a:xfrm>
        </p:grpSpPr>
        <p:sp>
          <p:nvSpPr>
            <p:cNvPr id="35" name="正方形/長方形 34">
              <a:extLst>
                <a:ext uri="{FF2B5EF4-FFF2-40B4-BE49-F238E27FC236}">
                  <a16:creationId xmlns:a16="http://schemas.microsoft.com/office/drawing/2014/main" id="{B8CC38F9-9CC7-4CA6-8A37-54B6DC347BD7}"/>
                </a:ext>
              </a:extLst>
            </p:cNvPr>
            <p:cNvSpPr/>
            <p:nvPr/>
          </p:nvSpPr>
          <p:spPr>
            <a:xfrm>
              <a:off x="171450" y="5776932"/>
              <a:ext cx="6273641" cy="2578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1039BCF6-735F-4BD6-B10A-CE5DEE1BFB30}"/>
                </a:ext>
              </a:extLst>
            </p:cNvPr>
            <p:cNvSpPr txBox="1"/>
            <p:nvPr/>
          </p:nvSpPr>
          <p:spPr>
            <a:xfrm>
              <a:off x="276462" y="7864121"/>
              <a:ext cx="6400800" cy="307777"/>
            </a:xfrm>
            <a:prstGeom prst="rect">
              <a:avLst/>
            </a:prstGeom>
            <a:noFill/>
          </p:spPr>
          <p:txBody>
            <a:bodyPr wrap="square" rtlCol="0">
              <a:spAutoFit/>
            </a:bodyPr>
            <a:lstStyle/>
            <a:p>
              <a:r>
                <a:rPr kumimoji="1" lang="ja-JP" altLang="en-US" sz="1400" dirty="0"/>
                <a:t>３　当該家族経営協定等の取決めが遵守されていること。</a:t>
              </a:r>
            </a:p>
          </p:txBody>
        </p:sp>
        <p:sp>
          <p:nvSpPr>
            <p:cNvPr id="37" name="テキスト ボックス 36">
              <a:extLst>
                <a:ext uri="{FF2B5EF4-FFF2-40B4-BE49-F238E27FC236}">
                  <a16:creationId xmlns:a16="http://schemas.microsoft.com/office/drawing/2014/main" id="{178EEBB1-CBD8-49DC-9250-2789F40B1C0A}"/>
                </a:ext>
              </a:extLst>
            </p:cNvPr>
            <p:cNvSpPr txBox="1"/>
            <p:nvPr/>
          </p:nvSpPr>
          <p:spPr>
            <a:xfrm>
              <a:off x="276462" y="6230458"/>
              <a:ext cx="6063615" cy="815608"/>
            </a:xfrm>
            <a:prstGeom prst="rect">
              <a:avLst/>
            </a:prstGeom>
            <a:noFill/>
          </p:spPr>
          <p:txBody>
            <a:bodyPr wrap="square" rtlCol="0">
              <a:spAutoFit/>
            </a:bodyPr>
            <a:lstStyle/>
            <a:p>
              <a:r>
                <a:rPr kumimoji="1" lang="ja-JP" altLang="en-US" sz="1400" dirty="0"/>
                <a:t>１　</a:t>
              </a:r>
              <a:r>
                <a:rPr kumimoji="1" lang="ja-JP" altLang="en-US" sz="1400" dirty="0">
                  <a:latin typeface="ＭＳ ゴシック" panose="020B0609070205080204" pitchFamily="49" charset="-128"/>
                  <a:ea typeface="ＭＳ ゴシック" panose="020B0609070205080204" pitchFamily="49" charset="-128"/>
                </a:rPr>
                <a:t>申請者</a:t>
              </a:r>
              <a:r>
                <a:rPr kumimoji="1" lang="ja-JP" altLang="en-US" sz="1400" dirty="0"/>
                <a:t>が、</a:t>
              </a:r>
              <a:r>
                <a:rPr kumimoji="1" lang="ja-JP" altLang="en-US" sz="1400" dirty="0">
                  <a:latin typeface="ＭＳ ゴシック" panose="020B0609070205080204" pitchFamily="49" charset="-128"/>
                  <a:ea typeface="ＭＳ ゴシック" panose="020B0609070205080204" pitchFamily="49" charset="-128"/>
                </a:rPr>
                <a:t>全て同一の世帯</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に属する者</a:t>
              </a:r>
              <a:r>
                <a:rPr kumimoji="1" lang="ja-JP" altLang="en-US" sz="1400" dirty="0"/>
                <a:t>である、又は</a:t>
              </a:r>
              <a:r>
                <a:rPr kumimoji="1" lang="ja-JP" altLang="en-US" sz="1400" dirty="0">
                  <a:latin typeface="ＭＳ ゴシック" panose="020B0609070205080204" pitchFamily="49" charset="-128"/>
                  <a:ea typeface="ＭＳ ゴシック" panose="020B0609070205080204" pitchFamily="49" charset="-128"/>
                </a:rPr>
                <a:t>かつて同一</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の世帯に属していた者</a:t>
              </a:r>
              <a:r>
                <a:rPr kumimoji="1" lang="ja-JP" altLang="en-US" sz="1400" dirty="0"/>
                <a:t>（その者の配偶者を含みます。）であること。</a:t>
              </a:r>
              <a:endParaRPr kumimoji="1" lang="en-US" altLang="ja-JP" sz="1400" dirty="0"/>
            </a:p>
            <a:p>
              <a:pPr>
                <a:spcBef>
                  <a:spcPts val="600"/>
                </a:spcBef>
              </a:pPr>
              <a:r>
                <a:rPr kumimoji="1" lang="ja-JP" altLang="en-US" sz="1400" dirty="0"/>
                <a:t>　</a:t>
              </a:r>
              <a:r>
                <a:rPr kumimoji="1" lang="en-US" altLang="ja-JP" sz="1200" dirty="0"/>
                <a:t>※</a:t>
              </a:r>
              <a:r>
                <a:rPr kumimoji="1" lang="ja-JP" altLang="en-US" sz="1200" dirty="0"/>
                <a:t>「同一の世帯」とは、住居及び生計を同じくする親族の集団です。</a:t>
              </a:r>
            </a:p>
          </p:txBody>
        </p:sp>
        <p:sp>
          <p:nvSpPr>
            <p:cNvPr id="38" name="テキスト ボックス 37">
              <a:extLst>
                <a:ext uri="{FF2B5EF4-FFF2-40B4-BE49-F238E27FC236}">
                  <a16:creationId xmlns:a16="http://schemas.microsoft.com/office/drawing/2014/main" id="{09D4CF1D-BB92-4164-8E93-6ED5F937FCFC}"/>
                </a:ext>
              </a:extLst>
            </p:cNvPr>
            <p:cNvSpPr txBox="1"/>
            <p:nvPr/>
          </p:nvSpPr>
          <p:spPr>
            <a:xfrm>
              <a:off x="255031" y="5882224"/>
              <a:ext cx="6332220" cy="338554"/>
            </a:xfrm>
            <a:prstGeom prst="rect">
              <a:avLst/>
            </a:prstGeom>
            <a:noFill/>
          </p:spPr>
          <p:txBody>
            <a:bodyPr wrap="square" rtlCol="0">
              <a:spAutoFit/>
            </a:bodyPr>
            <a:lstStyle/>
            <a:p>
              <a:r>
                <a:rPr kumimoji="1" lang="ja-JP" altLang="en-US" sz="1600" dirty="0"/>
                <a:t>次の１～３を満たすことが必要です。</a:t>
              </a:r>
            </a:p>
          </p:txBody>
        </p:sp>
        <p:sp>
          <p:nvSpPr>
            <p:cNvPr id="39" name="テキスト ボックス 38">
              <a:extLst>
                <a:ext uri="{FF2B5EF4-FFF2-40B4-BE49-F238E27FC236}">
                  <a16:creationId xmlns:a16="http://schemas.microsoft.com/office/drawing/2014/main" id="{4EDEE9AE-EFAD-42B7-9D06-F7F1FFD60201}"/>
                </a:ext>
              </a:extLst>
            </p:cNvPr>
            <p:cNvSpPr txBox="1"/>
            <p:nvPr/>
          </p:nvSpPr>
          <p:spPr>
            <a:xfrm>
              <a:off x="276462" y="7039243"/>
              <a:ext cx="6063615" cy="738664"/>
            </a:xfrm>
            <a:prstGeom prst="rect">
              <a:avLst/>
            </a:prstGeom>
            <a:noFill/>
          </p:spPr>
          <p:txBody>
            <a:bodyPr wrap="square" rtlCol="0">
              <a:spAutoFit/>
            </a:bodyPr>
            <a:lstStyle/>
            <a:p>
              <a:r>
                <a:rPr kumimoji="1" lang="ja-JP" altLang="en-US" sz="1400" dirty="0"/>
                <a:t>２　</a:t>
              </a:r>
              <a:r>
                <a:rPr kumimoji="1" lang="ja-JP" altLang="en-US" sz="1400" dirty="0">
                  <a:latin typeface="ＭＳ ゴシック" panose="020B0609070205080204" pitchFamily="49" charset="-128"/>
                  <a:ea typeface="ＭＳ ゴシック" panose="020B0609070205080204" pitchFamily="49" charset="-128"/>
                </a:rPr>
                <a:t>家族経営協定等の取決めが締結</a:t>
              </a:r>
              <a:r>
                <a:rPr kumimoji="1" lang="ja-JP" altLang="en-US" sz="1400" dirty="0"/>
                <a:t>されており、その中で、当該</a:t>
              </a:r>
              <a:r>
                <a:rPr kumimoji="1" lang="ja-JP" altLang="en-US" sz="1400" dirty="0">
                  <a:latin typeface="ＭＳ ゴシック" panose="020B0609070205080204" pitchFamily="49" charset="-128"/>
                  <a:ea typeface="ＭＳ ゴシック" panose="020B0609070205080204" pitchFamily="49" charset="-128"/>
                </a:rPr>
                <a:t>農業経営</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から生ずる収益が当該認定申請者の全ての合意により決定することが明</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確化</a:t>
              </a:r>
              <a:r>
                <a:rPr kumimoji="1" lang="ja-JP" altLang="en-US" sz="1400" dirty="0"/>
                <a:t>されていること。</a:t>
              </a:r>
            </a:p>
          </p:txBody>
        </p:sp>
      </p:grpSp>
      <p:sp>
        <p:nvSpPr>
          <p:cNvPr id="40" name="テキスト ボックス 39">
            <a:extLst>
              <a:ext uri="{FF2B5EF4-FFF2-40B4-BE49-F238E27FC236}">
                <a16:creationId xmlns:a16="http://schemas.microsoft.com/office/drawing/2014/main" id="{3C9816FC-1AF2-4C08-9C8C-A2D70951CA80}"/>
              </a:ext>
            </a:extLst>
          </p:cNvPr>
          <p:cNvSpPr txBox="1"/>
          <p:nvPr/>
        </p:nvSpPr>
        <p:spPr>
          <a:xfrm>
            <a:off x="299448" y="96550"/>
            <a:ext cx="4272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農業経営改善計画の共同申請の条件は？</a:t>
            </a:r>
            <a:endParaRPr kumimoji="1" lang="en-US" altLang="ja-JP" sz="1600" b="1" dirty="0">
              <a:solidFill>
                <a:schemeClr val="tx1"/>
              </a:solidFill>
            </a:endParaRPr>
          </a:p>
        </p:txBody>
      </p:sp>
      <p:sp>
        <p:nvSpPr>
          <p:cNvPr id="5" name="テキスト ボックス 4">
            <a:extLst>
              <a:ext uri="{FF2B5EF4-FFF2-40B4-BE49-F238E27FC236}">
                <a16:creationId xmlns:a16="http://schemas.microsoft.com/office/drawing/2014/main" id="{8F4215E3-516D-4485-A1D2-447F1A4BF0C2}"/>
              </a:ext>
            </a:extLst>
          </p:cNvPr>
          <p:cNvSpPr txBox="1"/>
          <p:nvPr/>
        </p:nvSpPr>
        <p:spPr>
          <a:xfrm>
            <a:off x="2002356" y="8189244"/>
            <a:ext cx="4460351" cy="646331"/>
          </a:xfrm>
          <a:prstGeom prst="rect">
            <a:avLst/>
          </a:prstGeom>
          <a:noFill/>
        </p:spPr>
        <p:txBody>
          <a:bodyPr wrap="square" rtlCol="0">
            <a:spAutoFit/>
          </a:bodyPr>
          <a:lstStyle/>
          <a:p>
            <a:r>
              <a:rPr kumimoji="1" lang="ja-JP" altLang="en-US" dirty="0" smtClean="0"/>
              <a:t>猪名川町地域振興部農業環境課農政担当</a:t>
            </a:r>
            <a:r>
              <a:rPr kumimoji="1" lang="ja-JP" altLang="en-US" dirty="0"/>
              <a:t>　</a:t>
            </a:r>
            <a:endParaRPr kumimoji="1" lang="en-US" altLang="ja-JP" dirty="0"/>
          </a:p>
          <a:p>
            <a:r>
              <a:rPr kumimoji="1" lang="en-US" altLang="ja-JP" dirty="0"/>
              <a:t>TEL</a:t>
            </a:r>
            <a:r>
              <a:rPr kumimoji="1" lang="ja-JP" altLang="en-US" dirty="0" smtClean="0"/>
              <a:t>：０７２ー７６６ー８７０９</a:t>
            </a:r>
            <a:endParaRPr kumimoji="1" lang="ja-JP" altLang="en-US" dirty="0"/>
          </a:p>
        </p:txBody>
      </p:sp>
      <p:sp>
        <p:nvSpPr>
          <p:cNvPr id="41" name="テキスト ボックス 40">
            <a:extLst>
              <a:ext uri="{FF2B5EF4-FFF2-40B4-BE49-F238E27FC236}">
                <a16:creationId xmlns:a16="http://schemas.microsoft.com/office/drawing/2014/main" id="{5ED1E6B4-D8E2-4187-96E1-8C745F20AD16}"/>
              </a:ext>
            </a:extLst>
          </p:cNvPr>
          <p:cNvSpPr txBox="1"/>
          <p:nvPr/>
        </p:nvSpPr>
        <p:spPr>
          <a:xfrm>
            <a:off x="6996721" y="8189243"/>
            <a:ext cx="2493818" cy="646331"/>
          </a:xfrm>
          <a:prstGeom prst="rect">
            <a:avLst/>
          </a:prstGeom>
          <a:noFill/>
        </p:spPr>
        <p:txBody>
          <a:bodyPr wrap="square" rtlCol="0">
            <a:spAutoFit/>
          </a:bodyPr>
          <a:lstStyle/>
          <a:p>
            <a:r>
              <a:rPr kumimoji="1" lang="ja-JP" altLang="en-US" dirty="0"/>
              <a:t>赤字部分は適宜編集をお願いします。</a:t>
            </a:r>
          </a:p>
        </p:txBody>
      </p:sp>
    </p:spTree>
    <p:extLst>
      <p:ext uri="{BB962C8B-B14F-4D97-AF65-F5344CB8AC3E}">
        <p14:creationId xmlns:p14="http://schemas.microsoft.com/office/powerpoint/2010/main" val="1745236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2620</TotalTime>
  <Words>401</Words>
  <Application>Microsoft Office PowerPoint</Application>
  <PresentationFormat>画面に合わせる (4:3)</PresentationFormat>
  <Paragraphs>49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三木　祥平</dc:creator>
  <cp:lastModifiedBy>橋岡 美樹</cp:lastModifiedBy>
  <cp:revision>140</cp:revision>
  <cp:lastPrinted>2021-11-24T12:32:51Z</cp:lastPrinted>
  <dcterms:created xsi:type="dcterms:W3CDTF">2021-08-18T08:31:41Z</dcterms:created>
  <dcterms:modified xsi:type="dcterms:W3CDTF">2022-02-09T07:46:40Z</dcterms:modified>
</cp:coreProperties>
</file>