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10" autoAdjust="0"/>
    <p:restoredTop sz="94660"/>
  </p:normalViewPr>
  <p:slideViewPr>
    <p:cSldViewPr snapToGrid="0">
      <p:cViewPr>
        <p:scale>
          <a:sx n="100" d="100"/>
          <a:sy n="100" d="100"/>
        </p:scale>
        <p:origin x="14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1713902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4004001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269343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182965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29770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265504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4126850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272720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95407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47884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05D0572-8233-429A-8433-574A92E72F37}" type="datetimeFigureOut">
              <a:rPr kumimoji="1" lang="ja-JP" altLang="en-US" smtClean="0"/>
              <a:t>2016/3/6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2114692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05D0572-8233-429A-8433-574A92E72F37}" type="datetimeFigureOut">
              <a:rPr kumimoji="1" lang="ja-JP" altLang="en-US" smtClean="0"/>
              <a:t>2016/3/6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518F81A-0C50-4FEA-BBC6-F5B1763D71AF}" type="slidenum">
              <a:rPr kumimoji="1" lang="ja-JP" altLang="en-US" smtClean="0"/>
              <a:t>‹#›</a:t>
            </a:fld>
            <a:endParaRPr kumimoji="1" lang="ja-JP" altLang="en-US"/>
          </a:p>
        </p:txBody>
      </p:sp>
    </p:spTree>
    <p:extLst>
      <p:ext uri="{BB962C8B-B14F-4D97-AF65-F5344CB8AC3E}">
        <p14:creationId xmlns:p14="http://schemas.microsoft.com/office/powerpoint/2010/main" val="260420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p:cNvGrpSpPr/>
          <p:nvPr/>
        </p:nvGrpSpPr>
        <p:grpSpPr>
          <a:xfrm>
            <a:off x="438150" y="6379977"/>
            <a:ext cx="1800225" cy="1201744"/>
            <a:chOff x="365874" y="2185485"/>
            <a:chExt cx="2051810" cy="1641665"/>
          </a:xfrm>
        </p:grpSpPr>
        <p:pic>
          <p:nvPicPr>
            <p:cNvPr id="29" name="図 28"/>
            <p:cNvPicPr>
              <a:picLocks noChangeAspect="1"/>
            </p:cNvPicPr>
            <p:nvPr/>
          </p:nvPicPr>
          <p:blipFill rotWithShape="1">
            <a:blip r:embed="rId2"/>
            <a:srcRect l="32120" t="47150" r="55914" b="30667"/>
            <a:stretch/>
          </p:blipFill>
          <p:spPr>
            <a:xfrm>
              <a:off x="1055755" y="2185485"/>
              <a:ext cx="823623" cy="1221588"/>
            </a:xfrm>
            <a:prstGeom prst="rect">
              <a:avLst/>
            </a:prstGeom>
          </p:spPr>
        </p:pic>
        <p:sp>
          <p:nvSpPr>
            <p:cNvPr id="30" name="正方形/長方形 29"/>
            <p:cNvSpPr/>
            <p:nvPr/>
          </p:nvSpPr>
          <p:spPr>
            <a:xfrm>
              <a:off x="365874" y="3463408"/>
              <a:ext cx="2051810" cy="363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猪名川町（危機管理室）</a:t>
              </a:r>
              <a:endParaRPr kumimoji="1" lang="ja-JP" altLang="en-US" sz="1400" dirty="0">
                <a:solidFill>
                  <a:schemeClr val="tx1"/>
                </a:solidFill>
              </a:endParaRPr>
            </a:p>
          </p:txBody>
        </p:sp>
      </p:grpSp>
      <p:sp>
        <p:nvSpPr>
          <p:cNvPr id="8" name="正方形/長方形 7"/>
          <p:cNvSpPr/>
          <p:nvPr/>
        </p:nvSpPr>
        <p:spPr>
          <a:xfrm>
            <a:off x="541641" y="51691"/>
            <a:ext cx="5736618" cy="520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u="sng" dirty="0" smtClean="0">
                <a:solidFill>
                  <a:schemeClr val="tx1"/>
                </a:solidFill>
                <a:latin typeface="HGP創英角ｺﾞｼｯｸUB" panose="020B0900000000000000" pitchFamily="50" charset="-128"/>
                <a:ea typeface="HGP創英角ｺﾞｼｯｸUB" panose="020B0900000000000000" pitchFamily="50" charset="-128"/>
              </a:rPr>
              <a:t>水防訓練（土のう作成・備蓄）に係る</a:t>
            </a:r>
            <a:r>
              <a:rPr kumimoji="1" lang="ja-JP" altLang="en-US" sz="2000" u="sng" dirty="0" smtClean="0">
                <a:solidFill>
                  <a:schemeClr val="tx1"/>
                </a:solidFill>
                <a:latin typeface="HGP創英角ｺﾞｼｯｸUB" panose="020B0900000000000000" pitchFamily="50" charset="-128"/>
                <a:ea typeface="HGP創英角ｺﾞｼｯｸUB" panose="020B0900000000000000" pitchFamily="50" charset="-128"/>
              </a:rPr>
              <a:t>助成</a:t>
            </a:r>
            <a:r>
              <a:rPr kumimoji="1" lang="ja-JP" altLang="en-US" sz="2000" u="sng" dirty="0" smtClean="0">
                <a:solidFill>
                  <a:schemeClr val="tx1"/>
                </a:solidFill>
                <a:latin typeface="HGP創英角ｺﾞｼｯｸUB" panose="020B0900000000000000" pitchFamily="50" charset="-128"/>
                <a:ea typeface="HGP創英角ｺﾞｼｯｸUB" panose="020B0900000000000000" pitchFamily="50" charset="-128"/>
              </a:rPr>
              <a:t>制度</a:t>
            </a:r>
            <a:endParaRPr kumimoji="1" lang="ja-JP" altLang="en-US" sz="2000" u="sng"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17" name="グループ化 16"/>
          <p:cNvGrpSpPr/>
          <p:nvPr/>
        </p:nvGrpSpPr>
        <p:grpSpPr>
          <a:xfrm>
            <a:off x="361493" y="1229519"/>
            <a:ext cx="1780487" cy="1472755"/>
            <a:chOff x="221952" y="2185485"/>
            <a:chExt cx="2051810" cy="1622533"/>
          </a:xfrm>
        </p:grpSpPr>
        <p:pic>
          <p:nvPicPr>
            <p:cNvPr id="11" name="図 10"/>
            <p:cNvPicPr>
              <a:picLocks noChangeAspect="1"/>
            </p:cNvPicPr>
            <p:nvPr/>
          </p:nvPicPr>
          <p:blipFill rotWithShape="1">
            <a:blip r:embed="rId2"/>
            <a:srcRect l="32120" t="47150" r="55914" b="30667"/>
            <a:stretch/>
          </p:blipFill>
          <p:spPr>
            <a:xfrm>
              <a:off x="1055755" y="2185485"/>
              <a:ext cx="823623" cy="1221588"/>
            </a:xfrm>
            <a:prstGeom prst="rect">
              <a:avLst/>
            </a:prstGeom>
          </p:spPr>
        </p:pic>
        <p:sp>
          <p:nvSpPr>
            <p:cNvPr id="14" name="正方形/長方形 13"/>
            <p:cNvSpPr/>
            <p:nvPr/>
          </p:nvSpPr>
          <p:spPr>
            <a:xfrm>
              <a:off x="221952" y="3444276"/>
              <a:ext cx="2051810" cy="363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猪名川町（危機管理室</a:t>
              </a:r>
              <a:r>
                <a:rPr kumimoji="1" lang="ja-JP" altLang="en-US" sz="1400" dirty="0" smtClean="0">
                  <a:solidFill>
                    <a:schemeClr val="tx1"/>
                  </a:solidFill>
                </a:rPr>
                <a:t>）</a:t>
              </a:r>
              <a:endParaRPr kumimoji="1" lang="ja-JP" altLang="en-US" sz="1400" dirty="0">
                <a:solidFill>
                  <a:schemeClr val="tx1"/>
                </a:solidFill>
              </a:endParaRPr>
            </a:p>
          </p:txBody>
        </p:sp>
      </p:grpSp>
      <p:sp>
        <p:nvSpPr>
          <p:cNvPr id="13" name="正方形/長方形 12"/>
          <p:cNvSpPr/>
          <p:nvPr/>
        </p:nvSpPr>
        <p:spPr>
          <a:xfrm>
            <a:off x="6093" y="658582"/>
            <a:ext cx="2933700" cy="35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rPr>
              <a:t>１</a:t>
            </a:r>
            <a:r>
              <a:rPr kumimoji="1" lang="ja-JP" altLang="en-US" sz="1400" b="1" u="sng" dirty="0" smtClean="0">
                <a:solidFill>
                  <a:schemeClr val="tx1"/>
                </a:solidFill>
              </a:rPr>
              <a:t>．申請書（事業計画書）の提出</a:t>
            </a:r>
            <a:endParaRPr kumimoji="1" lang="ja-JP" altLang="en-US" sz="1400" b="1" u="sng" dirty="0">
              <a:solidFill>
                <a:schemeClr val="tx1"/>
              </a:solidFill>
            </a:endParaRPr>
          </a:p>
        </p:txBody>
      </p:sp>
      <p:sp>
        <p:nvSpPr>
          <p:cNvPr id="16" name="右矢印 15"/>
          <p:cNvSpPr/>
          <p:nvPr/>
        </p:nvSpPr>
        <p:spPr>
          <a:xfrm rot="10039621">
            <a:off x="2387812" y="1462700"/>
            <a:ext cx="1276801" cy="1504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3749973" y="693411"/>
            <a:ext cx="1827145" cy="1000168"/>
            <a:chOff x="3633855" y="1501732"/>
            <a:chExt cx="1827145" cy="1000168"/>
          </a:xfrm>
        </p:grpSpPr>
        <p:sp>
          <p:nvSpPr>
            <p:cNvPr id="5" name="正方形/長方形 4"/>
            <p:cNvSpPr/>
            <p:nvPr/>
          </p:nvSpPr>
          <p:spPr>
            <a:xfrm>
              <a:off x="3633855" y="1501732"/>
              <a:ext cx="1827145" cy="457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訓練実施責任者</a:t>
              </a:r>
              <a:endParaRPr kumimoji="1" lang="en-US" altLang="ja-JP" sz="1200" dirty="0" smtClean="0">
                <a:solidFill>
                  <a:schemeClr val="tx1"/>
                </a:solidFill>
              </a:endParaRPr>
            </a:p>
            <a:p>
              <a:pPr algn="ctr"/>
              <a:r>
                <a:rPr lang="ja-JP" altLang="en-US" sz="1200" dirty="0" smtClean="0">
                  <a:solidFill>
                    <a:schemeClr val="tx1"/>
                  </a:solidFill>
                </a:rPr>
                <a:t>（自主防災会長など</a:t>
              </a:r>
              <a:r>
                <a:rPr lang="ja-JP" altLang="en-US" sz="1200" dirty="0" smtClean="0">
                  <a:solidFill>
                    <a:schemeClr val="tx1"/>
                  </a:solidFill>
                </a:rPr>
                <a:t>）</a:t>
              </a:r>
              <a:endParaRPr kumimoji="1" lang="ja-JP" altLang="en-US" sz="1200" dirty="0">
                <a:solidFill>
                  <a:schemeClr val="tx1"/>
                </a:solidFill>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4508" y="1959498"/>
              <a:ext cx="507972" cy="542402"/>
            </a:xfrm>
            <a:prstGeom prst="rect">
              <a:avLst/>
            </a:prstGeom>
          </p:spPr>
        </p:pic>
      </p:grpSp>
      <p:sp>
        <p:nvSpPr>
          <p:cNvPr id="20" name="正方形/長方形 19"/>
          <p:cNvSpPr/>
          <p:nvPr/>
        </p:nvSpPr>
        <p:spPr>
          <a:xfrm>
            <a:off x="2105392" y="959402"/>
            <a:ext cx="1640031" cy="274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a:t>
            </a:r>
            <a:r>
              <a:rPr lang="en-US" altLang="ja-JP" sz="1200" dirty="0" smtClean="0">
                <a:solidFill>
                  <a:schemeClr val="tx1"/>
                </a:solidFill>
              </a:rPr>
              <a:t>1</a:t>
            </a:r>
            <a:r>
              <a:rPr lang="ja-JP" altLang="en-US" sz="1200" dirty="0" smtClean="0">
                <a:solidFill>
                  <a:schemeClr val="tx1"/>
                </a:solidFill>
              </a:rPr>
              <a:t>）申請書を提出</a:t>
            </a:r>
            <a:endParaRPr kumimoji="1" lang="ja-JP" altLang="en-US" sz="1200" dirty="0">
              <a:solidFill>
                <a:schemeClr val="tx1"/>
              </a:solidFill>
            </a:endParaRPr>
          </a:p>
        </p:txBody>
      </p:sp>
      <p:sp>
        <p:nvSpPr>
          <p:cNvPr id="21" name="正方形/長方形 20"/>
          <p:cNvSpPr/>
          <p:nvPr/>
        </p:nvSpPr>
        <p:spPr>
          <a:xfrm>
            <a:off x="2041009" y="2425169"/>
            <a:ext cx="2074116" cy="2240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a:t>
            </a:r>
            <a:r>
              <a:rPr lang="en-US" altLang="ja-JP" sz="1200" dirty="0" smtClean="0">
                <a:solidFill>
                  <a:schemeClr val="tx1"/>
                </a:solidFill>
              </a:rPr>
              <a:t>2</a:t>
            </a:r>
            <a:r>
              <a:rPr lang="ja-JP" altLang="en-US" sz="1200" dirty="0" smtClean="0">
                <a:solidFill>
                  <a:schemeClr val="tx1"/>
                </a:solidFill>
              </a:rPr>
              <a:t>）備蓄予定地の確認等</a:t>
            </a:r>
            <a:endParaRPr kumimoji="1" lang="ja-JP" altLang="en-US" sz="1200" dirty="0">
              <a:solidFill>
                <a:schemeClr val="tx1"/>
              </a:solidFill>
            </a:endParaRPr>
          </a:p>
        </p:txBody>
      </p:sp>
      <p:sp>
        <p:nvSpPr>
          <p:cNvPr id="22" name="正方形/長方形 21"/>
          <p:cNvSpPr/>
          <p:nvPr/>
        </p:nvSpPr>
        <p:spPr>
          <a:xfrm>
            <a:off x="0" y="2987049"/>
            <a:ext cx="6819900" cy="2882087"/>
          </a:xfrm>
          <a:prstGeom prst="rect">
            <a:avLst/>
          </a:prstGeom>
          <a:noFill/>
          <a:l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rPr>
              <a:t>（</a:t>
            </a:r>
            <a:r>
              <a:rPr lang="en-US" altLang="ja-JP" sz="1200" b="1" dirty="0" smtClean="0">
                <a:solidFill>
                  <a:schemeClr val="tx1"/>
                </a:solidFill>
              </a:rPr>
              <a:t>1</a:t>
            </a:r>
            <a:r>
              <a:rPr lang="ja-JP" altLang="en-US" sz="1200" b="1" dirty="0" smtClean="0">
                <a:solidFill>
                  <a:schemeClr val="tx1"/>
                </a:solidFill>
              </a:rPr>
              <a:t>）</a:t>
            </a:r>
            <a:r>
              <a:rPr kumimoji="1" lang="ja-JP" altLang="en-US" sz="1200" b="1" dirty="0" smtClean="0">
                <a:solidFill>
                  <a:schemeClr val="tx1"/>
                </a:solidFill>
              </a:rPr>
              <a:t>　</a:t>
            </a:r>
            <a:r>
              <a:rPr kumimoji="1" lang="ja-JP" altLang="en-US" sz="1200" b="1" dirty="0" smtClean="0">
                <a:solidFill>
                  <a:schemeClr val="tx1"/>
                </a:solidFill>
              </a:rPr>
              <a:t>申請書（実施計画書）の提出</a:t>
            </a:r>
            <a:endParaRPr lang="en-US" altLang="ja-JP" sz="1200" b="1" dirty="0">
              <a:solidFill>
                <a:schemeClr val="tx1"/>
              </a:solidFill>
            </a:endParaRPr>
          </a:p>
          <a:p>
            <a:r>
              <a:rPr kumimoji="1" lang="ja-JP" altLang="en-US" sz="1100" dirty="0" smtClean="0">
                <a:solidFill>
                  <a:schemeClr val="tx1"/>
                </a:solidFill>
              </a:rPr>
              <a:t>　①　</a:t>
            </a:r>
            <a:r>
              <a:rPr lang="ja-JP" altLang="en-US" sz="1100" dirty="0" smtClean="0">
                <a:solidFill>
                  <a:schemeClr val="tx1"/>
                </a:solidFill>
              </a:rPr>
              <a:t>申請者は、訓練前に備蓄場所を決めておく必要があります。</a:t>
            </a:r>
            <a:endParaRPr lang="en-US" altLang="ja-JP" sz="1100" dirty="0">
              <a:solidFill>
                <a:schemeClr val="tx1"/>
              </a:solidFill>
            </a:endParaRPr>
          </a:p>
          <a:p>
            <a:r>
              <a:rPr lang="ja-JP" altLang="en-US" sz="1100" dirty="0">
                <a:solidFill>
                  <a:schemeClr val="tx1"/>
                </a:solidFill>
              </a:rPr>
              <a:t>　</a:t>
            </a:r>
            <a:r>
              <a:rPr lang="ja-JP" altLang="en-US" sz="1100" dirty="0" smtClean="0">
                <a:solidFill>
                  <a:schemeClr val="tx1"/>
                </a:solidFill>
              </a:rPr>
              <a:t>②　</a:t>
            </a:r>
            <a:r>
              <a:rPr lang="ja-JP" altLang="en-US" sz="1100" dirty="0" smtClean="0">
                <a:solidFill>
                  <a:schemeClr val="tx1"/>
                </a:solidFill>
              </a:rPr>
              <a:t>備蓄場所は、複数箇所（個人宅地内等）に分散しても構いませんが、所有者の許可を得ていない土地は</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備蓄場所として認められません。</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③　役場担当者は、申請書に記載の備蓄予定地が備蓄場所として適地かどうかを必要に応じて確認します。</a:t>
            </a:r>
            <a:endParaRPr lang="en-US" altLang="ja-JP" sz="1100" dirty="0" smtClean="0">
              <a:solidFill>
                <a:schemeClr val="tx1"/>
              </a:solidFill>
            </a:endParaRPr>
          </a:p>
          <a:p>
            <a:endParaRPr kumimoji="1" lang="en-US" altLang="ja-JP" sz="1200" dirty="0">
              <a:solidFill>
                <a:schemeClr val="tx1"/>
              </a:solidFill>
            </a:endParaRPr>
          </a:p>
          <a:p>
            <a:r>
              <a:rPr lang="ja-JP" altLang="en-US" sz="1200" b="1" dirty="0" smtClean="0">
                <a:solidFill>
                  <a:schemeClr val="tx1"/>
                </a:solidFill>
              </a:rPr>
              <a:t>（</a:t>
            </a:r>
            <a:r>
              <a:rPr lang="en-US" altLang="ja-JP" sz="1200" b="1" dirty="0" smtClean="0">
                <a:solidFill>
                  <a:schemeClr val="tx1"/>
                </a:solidFill>
              </a:rPr>
              <a:t>2</a:t>
            </a:r>
            <a:r>
              <a:rPr lang="ja-JP" altLang="en-US" sz="1200" b="1" dirty="0" smtClean="0">
                <a:solidFill>
                  <a:schemeClr val="tx1"/>
                </a:solidFill>
              </a:rPr>
              <a:t>）　</a:t>
            </a:r>
            <a:r>
              <a:rPr lang="ja-JP" altLang="en-US" sz="1200" b="1" dirty="0" smtClean="0">
                <a:solidFill>
                  <a:schemeClr val="tx1"/>
                </a:solidFill>
              </a:rPr>
              <a:t>実施計画等について</a:t>
            </a:r>
            <a:endParaRPr lang="en-US" altLang="ja-JP" sz="1200" b="1" dirty="0">
              <a:solidFill>
                <a:schemeClr val="tx1"/>
              </a:solidFill>
            </a:endParaRPr>
          </a:p>
          <a:p>
            <a:r>
              <a:rPr kumimoji="1" lang="ja-JP" altLang="en-US" sz="1200" b="1" dirty="0" smtClean="0">
                <a:solidFill>
                  <a:schemeClr val="tx1"/>
                </a:solidFill>
              </a:rPr>
              <a:t>　</a:t>
            </a:r>
            <a:r>
              <a:rPr kumimoji="1" lang="ja-JP" altLang="en-US" sz="1100" dirty="0" smtClean="0">
                <a:solidFill>
                  <a:schemeClr val="tx1"/>
                </a:solidFill>
              </a:rPr>
              <a:t>①</a:t>
            </a:r>
            <a:r>
              <a:rPr kumimoji="1" lang="ja-JP" altLang="en-US" sz="1100" dirty="0" smtClean="0">
                <a:solidFill>
                  <a:schemeClr val="tx1"/>
                </a:solidFill>
              </a:rPr>
              <a:t>　</a:t>
            </a:r>
            <a:r>
              <a:rPr kumimoji="1" lang="ja-JP" altLang="en-US" sz="1100" dirty="0" smtClean="0">
                <a:solidFill>
                  <a:schemeClr val="tx1"/>
                </a:solidFill>
              </a:rPr>
              <a:t>申請者は、申請にあたってどれ位の土のうを作成・備蓄するかを想定しておく必要があります。</a:t>
            </a:r>
            <a:endParaRPr kumimoji="1"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・土の</a:t>
            </a:r>
            <a:r>
              <a:rPr lang="ja-JP" altLang="en-US" sz="1100" dirty="0" err="1" smtClean="0">
                <a:solidFill>
                  <a:schemeClr val="tx1"/>
                </a:solidFill>
              </a:rPr>
              <a:t>う</a:t>
            </a:r>
            <a:r>
              <a:rPr lang="en-US" altLang="ja-JP" sz="1100" dirty="0" smtClean="0">
                <a:solidFill>
                  <a:schemeClr val="tx1"/>
                </a:solidFill>
              </a:rPr>
              <a:t>1</a:t>
            </a:r>
            <a:r>
              <a:rPr lang="ja-JP" altLang="en-US" sz="1100" dirty="0" smtClean="0">
                <a:solidFill>
                  <a:schemeClr val="tx1"/>
                </a:solidFill>
              </a:rPr>
              <a:t>袋あたり</a:t>
            </a:r>
            <a:r>
              <a:rPr lang="en-US" altLang="ja-JP" sz="1100" dirty="0" smtClean="0">
                <a:solidFill>
                  <a:schemeClr val="tx1"/>
                </a:solidFill>
              </a:rPr>
              <a:t>10</a:t>
            </a:r>
            <a:r>
              <a:rPr lang="ja-JP" altLang="en-US" sz="1100" dirty="0" smtClean="0">
                <a:solidFill>
                  <a:schemeClr val="tx1"/>
                </a:solidFill>
              </a:rPr>
              <a:t>～</a:t>
            </a:r>
            <a:r>
              <a:rPr lang="en-US" altLang="ja-JP" sz="1100" dirty="0" smtClean="0">
                <a:solidFill>
                  <a:schemeClr val="tx1"/>
                </a:solidFill>
              </a:rPr>
              <a:t>15</a:t>
            </a:r>
            <a:r>
              <a:rPr lang="ja-JP" altLang="en-US" sz="1100" dirty="0" smtClean="0">
                <a:solidFill>
                  <a:schemeClr val="tx1"/>
                </a:solidFill>
              </a:rPr>
              <a:t>キログラム計算で、おおよその土の量を計算します。</a:t>
            </a:r>
            <a:endParaRPr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・（プラスチック）パレットは縦横が</a:t>
            </a:r>
            <a:r>
              <a:rPr kumimoji="1" lang="en-US" altLang="ja-JP" sz="1100" dirty="0" smtClean="0">
                <a:solidFill>
                  <a:schemeClr val="tx1"/>
                </a:solidFill>
              </a:rPr>
              <a:t>1.1</a:t>
            </a:r>
            <a:r>
              <a:rPr kumimoji="1" lang="ja-JP" altLang="en-US" sz="1100" dirty="0" err="1" smtClean="0">
                <a:solidFill>
                  <a:schemeClr val="tx1"/>
                </a:solidFill>
              </a:rPr>
              <a:t>ｍ</a:t>
            </a:r>
            <a:r>
              <a:rPr kumimoji="1" lang="en-US" altLang="ja-JP" sz="1100" dirty="0" smtClean="0">
                <a:solidFill>
                  <a:schemeClr val="tx1"/>
                </a:solidFill>
              </a:rPr>
              <a:t>×1.1</a:t>
            </a:r>
            <a:r>
              <a:rPr kumimoji="1" lang="ja-JP" altLang="en-US" sz="1100" dirty="0" err="1" smtClean="0">
                <a:solidFill>
                  <a:schemeClr val="tx1"/>
                </a:solidFill>
              </a:rPr>
              <a:t>ｍ</a:t>
            </a:r>
            <a:r>
              <a:rPr kumimoji="1" lang="ja-JP" altLang="en-US" sz="1100" dirty="0" smtClean="0">
                <a:solidFill>
                  <a:schemeClr val="tx1"/>
                </a:solidFill>
              </a:rPr>
              <a:t>が多く流通している規格です。</a:t>
            </a:r>
            <a:r>
              <a:rPr kumimoji="1" lang="en-US" altLang="ja-JP" sz="1100" dirty="0" smtClean="0">
                <a:solidFill>
                  <a:schemeClr val="tx1"/>
                </a:solidFill>
              </a:rPr>
              <a:t>1</a:t>
            </a:r>
            <a:r>
              <a:rPr kumimoji="1" lang="ja-JP" altLang="en-US" sz="1100" dirty="0" smtClean="0">
                <a:solidFill>
                  <a:schemeClr val="tx1"/>
                </a:solidFill>
              </a:rPr>
              <a:t>つでは</a:t>
            </a:r>
            <a:r>
              <a:rPr lang="ja-JP" altLang="en-US" sz="1100" dirty="0">
                <a:solidFill>
                  <a:schemeClr val="tx1"/>
                </a:solidFill>
              </a:rPr>
              <a:t>上手</a:t>
            </a:r>
            <a:r>
              <a:rPr lang="ja-JP" altLang="en-US" sz="1100" dirty="0" smtClean="0">
                <a:solidFill>
                  <a:schemeClr val="tx1"/>
                </a:solidFill>
              </a:rPr>
              <a:t>に積んでも</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a:t>
            </a:r>
            <a:r>
              <a:rPr lang="en-US" altLang="ja-JP" sz="1100" dirty="0" smtClean="0">
                <a:solidFill>
                  <a:schemeClr val="tx1"/>
                </a:solidFill>
              </a:rPr>
              <a:t>60</a:t>
            </a:r>
            <a:r>
              <a:rPr kumimoji="1" lang="ja-JP" altLang="en-US" sz="1100" dirty="0" smtClean="0">
                <a:solidFill>
                  <a:schemeClr val="tx1"/>
                </a:solidFill>
              </a:rPr>
              <a:t>～</a:t>
            </a:r>
            <a:r>
              <a:rPr kumimoji="1" lang="en-US" altLang="ja-JP" sz="1100" dirty="0" smtClean="0">
                <a:solidFill>
                  <a:schemeClr val="tx1"/>
                </a:solidFill>
              </a:rPr>
              <a:t>70</a:t>
            </a:r>
            <a:r>
              <a:rPr kumimoji="1" lang="ja-JP" altLang="en-US" sz="1100" dirty="0" smtClean="0">
                <a:solidFill>
                  <a:schemeClr val="tx1"/>
                </a:solidFill>
              </a:rPr>
              <a:t>個程度しか土のうが詰めませんが、</a:t>
            </a:r>
            <a:r>
              <a:rPr kumimoji="1" lang="en-US" altLang="ja-JP" sz="1100" dirty="0" smtClean="0">
                <a:solidFill>
                  <a:schemeClr val="tx1"/>
                </a:solidFill>
              </a:rPr>
              <a:t>2</a:t>
            </a:r>
            <a:r>
              <a:rPr kumimoji="1" lang="ja-JP" altLang="en-US" sz="1100" dirty="0" smtClean="0">
                <a:solidFill>
                  <a:schemeClr val="tx1"/>
                </a:solidFill>
              </a:rPr>
              <a:t>つ繋げると安定して土のうを積めることができます。</a:t>
            </a:r>
            <a:endParaRPr kumimoji="1" lang="en-US" altLang="ja-JP" sz="1100" dirty="0" smtClean="0">
              <a:solidFill>
                <a:schemeClr val="tx1"/>
              </a:solidFill>
            </a:endParaRPr>
          </a:p>
          <a:p>
            <a:r>
              <a:rPr lang="ja-JP" altLang="en-US" sz="1100" dirty="0" smtClean="0">
                <a:solidFill>
                  <a:schemeClr val="tx1"/>
                </a:solidFill>
              </a:rPr>
              <a:t>　②　訓練実施責任者は、訓練参加者全員の保険の加入の必要があります。</a:t>
            </a:r>
            <a:endParaRPr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・保険は傷害保険と賠償責任保険とも加入の必要があります。</a:t>
            </a:r>
            <a:endParaRPr kumimoji="1"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・傷害保険は、訓練参加者のケガ等による通院や手術代として支払われるものです。</a:t>
            </a:r>
            <a:endParaRPr lang="en-US" altLang="ja-JP" sz="1100" dirty="0" smtClean="0">
              <a:solidFill>
                <a:schemeClr val="tx1"/>
              </a:solidFill>
            </a:endParaRPr>
          </a:p>
          <a:p>
            <a:r>
              <a:rPr kumimoji="1" lang="ja-JP" altLang="en-US" sz="1100" dirty="0">
                <a:solidFill>
                  <a:schemeClr val="tx1"/>
                </a:solidFill>
              </a:rPr>
              <a:t>　</a:t>
            </a:r>
            <a:r>
              <a:rPr kumimoji="1" lang="ja-JP" altLang="en-US" sz="1100" dirty="0" smtClean="0">
                <a:solidFill>
                  <a:schemeClr val="tx1"/>
                </a:solidFill>
              </a:rPr>
              <a:t>　　　・賠償責任保険は、訓練中に訓練参加者が、参加者または第三者の身体や財産に損害を与えた場合に、訓　　　　</a:t>
            </a:r>
            <a:endParaRPr kumimoji="1"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a:t>
            </a:r>
            <a:r>
              <a:rPr kumimoji="1" lang="ja-JP" altLang="en-US" sz="1100" dirty="0" smtClean="0">
                <a:solidFill>
                  <a:schemeClr val="tx1"/>
                </a:solidFill>
              </a:rPr>
              <a:t>練の主催者が、法律上の賠償責任を負うことについて保険金が支払われるものです。</a:t>
            </a:r>
            <a:endParaRPr kumimoji="1" lang="ja-JP" altLang="en-US" sz="1200" dirty="0">
              <a:solidFill>
                <a:schemeClr val="tx1"/>
              </a:solidFill>
            </a:endParaRPr>
          </a:p>
        </p:txBody>
      </p:sp>
      <p:sp>
        <p:nvSpPr>
          <p:cNvPr id="23" name="正方形/長方形 22"/>
          <p:cNvSpPr/>
          <p:nvPr/>
        </p:nvSpPr>
        <p:spPr>
          <a:xfrm>
            <a:off x="-518379" y="6038154"/>
            <a:ext cx="3021846" cy="35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u="sng" dirty="0">
                <a:solidFill>
                  <a:schemeClr val="tx1"/>
                </a:solidFill>
              </a:rPr>
              <a:t>２</a:t>
            </a:r>
            <a:r>
              <a:rPr kumimoji="1" lang="ja-JP" altLang="en-US" sz="1400" b="1" u="sng" dirty="0" smtClean="0">
                <a:solidFill>
                  <a:schemeClr val="tx1"/>
                </a:solidFill>
              </a:rPr>
              <a:t>．実績報告の提出等</a:t>
            </a:r>
            <a:endParaRPr kumimoji="1" lang="ja-JP" altLang="en-US" sz="1400" b="1" u="sng" dirty="0">
              <a:solidFill>
                <a:schemeClr val="tx1"/>
              </a:solidFill>
            </a:endParaRPr>
          </a:p>
        </p:txBody>
      </p:sp>
      <p:sp>
        <p:nvSpPr>
          <p:cNvPr id="24" name="右矢印 23"/>
          <p:cNvSpPr/>
          <p:nvPr/>
        </p:nvSpPr>
        <p:spPr>
          <a:xfrm rot="855260">
            <a:off x="2425156" y="2005732"/>
            <a:ext cx="1276801" cy="1504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rot="10800000">
            <a:off x="2414507" y="6753402"/>
            <a:ext cx="1854205" cy="160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4304797" y="6225963"/>
            <a:ext cx="1827145" cy="1000168"/>
            <a:chOff x="3633855" y="1501732"/>
            <a:chExt cx="1827145" cy="1000168"/>
          </a:xfrm>
        </p:grpSpPr>
        <p:sp>
          <p:nvSpPr>
            <p:cNvPr id="33" name="正方形/長方形 32"/>
            <p:cNvSpPr/>
            <p:nvPr/>
          </p:nvSpPr>
          <p:spPr>
            <a:xfrm>
              <a:off x="3633855" y="1501732"/>
              <a:ext cx="1827145" cy="4577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訓練実施責任者</a:t>
              </a:r>
              <a:endParaRPr lang="en-US" altLang="ja-JP" sz="1200" dirty="0">
                <a:solidFill>
                  <a:schemeClr val="tx1"/>
                </a:solidFill>
              </a:endParaRPr>
            </a:p>
            <a:p>
              <a:pPr algn="ctr"/>
              <a:r>
                <a:rPr lang="ja-JP" altLang="en-US" sz="1200" dirty="0">
                  <a:solidFill>
                    <a:schemeClr val="tx1"/>
                  </a:solidFill>
                </a:rPr>
                <a:t>（自主防災会長など）</a:t>
              </a:r>
              <a:endParaRPr lang="ja-JP" altLang="en-US" sz="1200" dirty="0">
                <a:solidFill>
                  <a:schemeClr val="tx1"/>
                </a:solidFill>
              </a:endParaRPr>
            </a:p>
          </p:txBody>
        </p:sp>
        <p:pic>
          <p:nvPicPr>
            <p:cNvPr id="34" name="図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4508" y="1959498"/>
              <a:ext cx="507972" cy="542402"/>
            </a:xfrm>
            <a:prstGeom prst="rect">
              <a:avLst/>
            </a:prstGeom>
          </p:spPr>
        </p:pic>
      </p:grpSp>
      <p:sp>
        <p:nvSpPr>
          <p:cNvPr id="39" name="正方形/長方形 38"/>
          <p:cNvSpPr/>
          <p:nvPr/>
        </p:nvSpPr>
        <p:spPr>
          <a:xfrm>
            <a:off x="2041009" y="6378025"/>
            <a:ext cx="2315566" cy="22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a:t>
            </a:r>
            <a:r>
              <a:rPr lang="en-US" altLang="ja-JP" sz="1200" dirty="0" smtClean="0">
                <a:solidFill>
                  <a:schemeClr val="tx1"/>
                </a:solidFill>
              </a:rPr>
              <a:t>3</a:t>
            </a:r>
            <a:r>
              <a:rPr lang="ja-JP" altLang="en-US" sz="1200" dirty="0" smtClean="0">
                <a:solidFill>
                  <a:schemeClr val="tx1"/>
                </a:solidFill>
              </a:rPr>
              <a:t>）実績報告の提出</a:t>
            </a:r>
            <a:endParaRPr kumimoji="1" lang="ja-JP" altLang="en-US" sz="1200" dirty="0">
              <a:solidFill>
                <a:schemeClr val="tx1"/>
              </a:solidFill>
            </a:endParaRPr>
          </a:p>
        </p:txBody>
      </p:sp>
      <p:sp>
        <p:nvSpPr>
          <p:cNvPr id="41" name="正方形/長方形 40"/>
          <p:cNvSpPr/>
          <p:nvPr/>
        </p:nvSpPr>
        <p:spPr>
          <a:xfrm>
            <a:off x="0" y="7581721"/>
            <a:ext cx="6819900" cy="2257640"/>
          </a:xfrm>
          <a:prstGeom prst="rect">
            <a:avLst/>
          </a:prstGeom>
          <a:noFill/>
          <a:ln>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b="1" dirty="0" smtClean="0">
              <a:solidFill>
                <a:schemeClr val="tx1"/>
              </a:solidFill>
            </a:endParaRPr>
          </a:p>
          <a:p>
            <a:r>
              <a:rPr lang="ja-JP" altLang="en-US" sz="1200" b="1" dirty="0" smtClean="0">
                <a:solidFill>
                  <a:schemeClr val="tx1"/>
                </a:solidFill>
              </a:rPr>
              <a:t>（</a:t>
            </a:r>
            <a:r>
              <a:rPr lang="en-US" altLang="ja-JP" sz="1200" b="1" dirty="0" smtClean="0">
                <a:solidFill>
                  <a:schemeClr val="tx1"/>
                </a:solidFill>
              </a:rPr>
              <a:t>3</a:t>
            </a:r>
            <a:r>
              <a:rPr lang="ja-JP" altLang="en-US" sz="1200" b="1" dirty="0" smtClean="0">
                <a:solidFill>
                  <a:schemeClr val="tx1"/>
                </a:solidFill>
              </a:rPr>
              <a:t>）</a:t>
            </a:r>
            <a:r>
              <a:rPr kumimoji="1" lang="ja-JP" altLang="en-US" sz="1200" b="1" dirty="0" smtClean="0">
                <a:solidFill>
                  <a:schemeClr val="tx1"/>
                </a:solidFill>
              </a:rPr>
              <a:t>　</a:t>
            </a:r>
            <a:r>
              <a:rPr kumimoji="1" lang="ja-JP" altLang="en-US" sz="1200" b="1" dirty="0" smtClean="0">
                <a:solidFill>
                  <a:schemeClr val="tx1"/>
                </a:solidFill>
              </a:rPr>
              <a:t>実績報告の提出</a:t>
            </a:r>
            <a:endParaRPr kumimoji="1" lang="en-US" altLang="ja-JP" sz="1200" b="1" dirty="0" smtClean="0">
              <a:solidFill>
                <a:schemeClr val="tx1"/>
              </a:solidFill>
            </a:endParaRPr>
          </a:p>
          <a:p>
            <a:r>
              <a:rPr lang="ja-JP" altLang="en-US" sz="1100" dirty="0">
                <a:solidFill>
                  <a:schemeClr val="tx1"/>
                </a:solidFill>
              </a:rPr>
              <a:t>　①　</a:t>
            </a:r>
            <a:r>
              <a:rPr lang="ja-JP" altLang="en-US" sz="1100" dirty="0" smtClean="0">
                <a:solidFill>
                  <a:schemeClr val="tx1"/>
                </a:solidFill>
              </a:rPr>
              <a:t>（助成金の交付決定後）訓練が終了すると、申請者は実績報告を提出しなければなりません。</a:t>
            </a:r>
            <a:endParaRPr lang="en-US" altLang="ja-JP" sz="1100" dirty="0">
              <a:solidFill>
                <a:schemeClr val="tx1"/>
              </a:solidFill>
            </a:endParaRPr>
          </a:p>
          <a:p>
            <a:r>
              <a:rPr lang="ja-JP" altLang="en-US" sz="1100" dirty="0">
                <a:solidFill>
                  <a:schemeClr val="tx1"/>
                </a:solidFill>
              </a:rPr>
              <a:t>　②　</a:t>
            </a:r>
            <a:r>
              <a:rPr lang="ja-JP" altLang="en-US" sz="1100" dirty="0" smtClean="0">
                <a:solidFill>
                  <a:schemeClr val="tx1"/>
                </a:solidFill>
              </a:rPr>
              <a:t>実績報告では、実績報告書と合わせて、領収書及び訓練写真等の備蓄状況が確認できる写真を添付する必　</a:t>
            </a:r>
            <a:endParaRPr lang="en-US" altLang="ja-JP" sz="1100" dirty="0" smtClean="0">
              <a:solidFill>
                <a:schemeClr val="tx1"/>
              </a:solidFill>
            </a:endParaRPr>
          </a:p>
          <a:p>
            <a:r>
              <a:rPr lang="ja-JP" altLang="en-US" sz="1100" dirty="0" smtClean="0">
                <a:solidFill>
                  <a:schemeClr val="tx1"/>
                </a:solidFill>
              </a:rPr>
              <a:t>　</a:t>
            </a:r>
            <a:r>
              <a:rPr lang="ja-JP" altLang="en-US" sz="1100" dirty="0">
                <a:solidFill>
                  <a:schemeClr val="tx1"/>
                </a:solidFill>
              </a:rPr>
              <a:t>　</a:t>
            </a:r>
            <a:r>
              <a:rPr lang="ja-JP" altLang="en-US" sz="1100" dirty="0" smtClean="0">
                <a:solidFill>
                  <a:schemeClr val="tx1"/>
                </a:solidFill>
              </a:rPr>
              <a:t>　　要があります。</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③　役場担当者は、実績報告のとおり土のうの作成、備蓄等が実施されているかを必要に応じ現地調査します。</a:t>
            </a:r>
            <a:endParaRPr lang="en-US" altLang="ja-JP" sz="1100" dirty="0">
              <a:solidFill>
                <a:schemeClr val="tx1"/>
              </a:solidFill>
            </a:endParaRPr>
          </a:p>
          <a:p>
            <a:r>
              <a:rPr lang="ja-JP" altLang="en-US" sz="1100" dirty="0">
                <a:solidFill>
                  <a:schemeClr val="tx1"/>
                </a:solidFill>
              </a:rPr>
              <a:t>　</a:t>
            </a:r>
            <a:r>
              <a:rPr lang="ja-JP" altLang="en-US" sz="1100" dirty="0" smtClean="0">
                <a:solidFill>
                  <a:schemeClr val="tx1"/>
                </a:solidFill>
              </a:rPr>
              <a:t>④</a:t>
            </a:r>
            <a:r>
              <a:rPr lang="ja-JP" altLang="en-US" sz="1100" dirty="0">
                <a:solidFill>
                  <a:schemeClr val="tx1"/>
                </a:solidFill>
              </a:rPr>
              <a:t>　</a:t>
            </a:r>
            <a:r>
              <a:rPr lang="ja-JP" altLang="en-US" sz="1100" dirty="0" smtClean="0">
                <a:solidFill>
                  <a:schemeClr val="tx1"/>
                </a:solidFill>
              </a:rPr>
              <a:t>訓練に係った費用やその内訳に対しての助成金は、要綱に定めた金額内での助成となります。</a:t>
            </a:r>
            <a:endParaRPr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⑤　要綱に定めた助成対象品目以外に対しては、助成金は交付されません。</a:t>
            </a:r>
            <a:endParaRPr lang="en-US" altLang="ja-JP" sz="1100" dirty="0" smtClean="0">
              <a:solidFill>
                <a:schemeClr val="tx1"/>
              </a:solidFill>
            </a:endParaRPr>
          </a:p>
          <a:p>
            <a:endParaRPr lang="en-US" altLang="ja-JP" sz="1100" dirty="0" smtClean="0">
              <a:solidFill>
                <a:schemeClr val="tx1"/>
              </a:solidFill>
            </a:endParaRPr>
          </a:p>
          <a:p>
            <a:r>
              <a:rPr lang="ja-JP" altLang="en-US" sz="1100" b="1" dirty="0" smtClean="0">
                <a:solidFill>
                  <a:schemeClr val="tx1"/>
                </a:solidFill>
              </a:rPr>
              <a:t>（</a:t>
            </a:r>
            <a:r>
              <a:rPr lang="en-US" altLang="ja-JP" sz="1100" b="1" dirty="0" smtClean="0">
                <a:solidFill>
                  <a:schemeClr val="tx1"/>
                </a:solidFill>
              </a:rPr>
              <a:t>4</a:t>
            </a:r>
            <a:r>
              <a:rPr lang="ja-JP" altLang="en-US" sz="1100" b="1" dirty="0" smtClean="0">
                <a:solidFill>
                  <a:schemeClr val="tx1"/>
                </a:solidFill>
              </a:rPr>
              <a:t>）</a:t>
            </a:r>
            <a:r>
              <a:rPr lang="ja-JP" altLang="en-US" sz="1100" b="1" dirty="0">
                <a:solidFill>
                  <a:schemeClr val="tx1"/>
                </a:solidFill>
              </a:rPr>
              <a:t>　</a:t>
            </a:r>
            <a:r>
              <a:rPr lang="ja-JP" altLang="en-US" sz="1100" b="1" dirty="0" smtClean="0">
                <a:solidFill>
                  <a:schemeClr val="tx1"/>
                </a:solidFill>
              </a:rPr>
              <a:t>備蓄土のうの管理等</a:t>
            </a:r>
            <a:endParaRPr lang="en-US" altLang="ja-JP" sz="1100" b="1" dirty="0">
              <a:solidFill>
                <a:schemeClr val="tx1"/>
              </a:solidFill>
            </a:endParaRPr>
          </a:p>
          <a:p>
            <a:r>
              <a:rPr lang="ja-JP" altLang="en-US" sz="1100" dirty="0">
                <a:solidFill>
                  <a:schemeClr val="tx1"/>
                </a:solidFill>
              </a:rPr>
              <a:t>　①　</a:t>
            </a:r>
            <a:r>
              <a:rPr lang="ja-JP" altLang="en-US" sz="1100" dirty="0" smtClean="0">
                <a:solidFill>
                  <a:schemeClr val="tx1"/>
                </a:solidFill>
              </a:rPr>
              <a:t>備蓄土のうの管理および処分は、訓練実施責任者または土のうを備蓄している土地の所有者が行います。</a:t>
            </a:r>
            <a:endParaRPr lang="en-US" altLang="ja-JP" sz="1100" dirty="0">
              <a:solidFill>
                <a:schemeClr val="tx1"/>
              </a:solidFill>
            </a:endParaRPr>
          </a:p>
          <a:p>
            <a:r>
              <a:rPr lang="ja-JP" altLang="en-US" sz="1100" dirty="0">
                <a:solidFill>
                  <a:schemeClr val="tx1"/>
                </a:solidFill>
              </a:rPr>
              <a:t>　②　</a:t>
            </a:r>
            <a:r>
              <a:rPr lang="ja-JP" altLang="en-US" sz="1100" dirty="0" smtClean="0">
                <a:solidFill>
                  <a:schemeClr val="tx1"/>
                </a:solidFill>
              </a:rPr>
              <a:t>備蓄土のうにより第三者がケガをした場合の責任は、訓練</a:t>
            </a:r>
            <a:r>
              <a:rPr lang="ja-JP" altLang="en-US" sz="1100" dirty="0">
                <a:solidFill>
                  <a:schemeClr val="tx1"/>
                </a:solidFill>
              </a:rPr>
              <a:t>実施責任者または備蓄土地</a:t>
            </a:r>
            <a:r>
              <a:rPr lang="ja-JP" altLang="en-US" sz="1100" dirty="0" smtClean="0">
                <a:solidFill>
                  <a:schemeClr val="tx1"/>
                </a:solidFill>
              </a:rPr>
              <a:t>管理者が負います。</a:t>
            </a:r>
            <a:endParaRPr lang="en-US" altLang="ja-JP" sz="1100" dirty="0">
              <a:solidFill>
                <a:schemeClr val="tx1"/>
              </a:solidFill>
            </a:endParaRPr>
          </a:p>
          <a:p>
            <a:r>
              <a:rPr lang="ja-JP" altLang="en-US" sz="1100" dirty="0" smtClean="0">
                <a:solidFill>
                  <a:schemeClr val="tx1"/>
                </a:solidFill>
              </a:rPr>
              <a:t>　　　　備蓄箇所が複数に分かれる場合は、各土のうの責任分解をしておくことが望ましいです。</a:t>
            </a:r>
            <a:endParaRPr lang="en-US" altLang="ja-JP" sz="1100" dirty="0">
              <a:solidFill>
                <a:schemeClr val="tx1"/>
              </a:solidFill>
            </a:endParaRPr>
          </a:p>
          <a:p>
            <a:endParaRPr lang="en-US" altLang="ja-JP" sz="1100" dirty="0" smtClean="0">
              <a:solidFill>
                <a:schemeClr val="tx1"/>
              </a:solidFill>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3311" y="1910017"/>
            <a:ext cx="1096023" cy="1096023"/>
          </a:xfrm>
          <a:prstGeom prst="rect">
            <a:avLst/>
          </a:prstGeom>
        </p:spPr>
      </p:pic>
    </p:spTree>
    <p:extLst>
      <p:ext uri="{BB962C8B-B14F-4D97-AF65-F5344CB8AC3E}">
        <p14:creationId xmlns:p14="http://schemas.microsoft.com/office/powerpoint/2010/main" val="16229755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TotalTime>
  <Words>86</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肥爪 淳</dc:creator>
  <cp:lastModifiedBy>肥爪 淳</cp:lastModifiedBy>
  <cp:revision>32</cp:revision>
  <dcterms:created xsi:type="dcterms:W3CDTF">2015-11-06T02:44:51Z</dcterms:created>
  <dcterms:modified xsi:type="dcterms:W3CDTF">2016-03-06T08:57:17Z</dcterms:modified>
</cp:coreProperties>
</file>